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4"/>
  </p:notesMasterIdLst>
  <p:sldIdLst>
    <p:sldId id="313" r:id="rId2"/>
    <p:sldId id="326" r:id="rId3"/>
    <p:sldId id="275" r:id="rId4"/>
    <p:sldId id="316" r:id="rId5"/>
    <p:sldId id="276" r:id="rId6"/>
    <p:sldId id="289" r:id="rId7"/>
    <p:sldId id="269" r:id="rId8"/>
    <p:sldId id="317" r:id="rId9"/>
    <p:sldId id="290" r:id="rId10"/>
    <p:sldId id="305" r:id="rId11"/>
    <p:sldId id="306" r:id="rId12"/>
    <p:sldId id="318" r:id="rId13"/>
    <p:sldId id="307" r:id="rId14"/>
    <p:sldId id="319" r:id="rId15"/>
    <p:sldId id="308" r:id="rId16"/>
    <p:sldId id="309" r:id="rId17"/>
    <p:sldId id="320" r:id="rId18"/>
    <p:sldId id="310" r:id="rId19"/>
    <p:sldId id="277" r:id="rId20"/>
    <p:sldId id="329" r:id="rId21"/>
    <p:sldId id="321" r:id="rId22"/>
    <p:sldId id="278" r:id="rId23"/>
    <p:sldId id="335" r:id="rId24"/>
    <p:sldId id="263" r:id="rId25"/>
    <p:sldId id="297" r:id="rId26"/>
    <p:sldId id="330" r:id="rId27"/>
    <p:sldId id="333" r:id="rId28"/>
    <p:sldId id="331" r:id="rId29"/>
    <p:sldId id="332" r:id="rId30"/>
    <p:sldId id="334" r:id="rId31"/>
    <p:sldId id="324" r:id="rId32"/>
    <p:sldId id="325"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006C31"/>
    <a:srgbClr val="33CC33"/>
    <a:srgbClr val="00CC66"/>
    <a:srgbClr val="A85F36"/>
    <a:srgbClr val="008A3E"/>
    <a:srgbClr val="7910B4"/>
    <a:srgbClr val="61EB64"/>
    <a:srgbClr val="94543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9" d="100"/>
          <a:sy n="79" d="100"/>
        </p:scale>
        <p:origin x="836" y="-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A85CCE-924B-4F49-BE84-CFAE5F91F9B6}" type="datetimeFigureOut">
              <a:rPr lang="en-US" smtClean="0"/>
              <a:pPr/>
              <a:t>5/24/2022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AFA948-B42F-4FCC-86C5-098377FD32C1}" type="slidenum">
              <a:rPr lang="en-US" smtClean="0"/>
              <a:pPr/>
              <a:t>‹#›</a:t>
            </a:fld>
            <a:endParaRPr lang="en-US"/>
          </a:p>
        </p:txBody>
      </p:sp>
    </p:spTree>
    <p:extLst>
      <p:ext uri="{BB962C8B-B14F-4D97-AF65-F5344CB8AC3E}">
        <p14:creationId xmlns:p14="http://schemas.microsoft.com/office/powerpoint/2010/main" val="2015872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FA948-B42F-4FCC-86C5-098377FD32C1}" type="slidenum">
              <a:rPr lang="en-US" smtClean="0"/>
              <a:pPr/>
              <a:t>1</a:t>
            </a:fld>
            <a:endParaRPr lang="en-US"/>
          </a:p>
        </p:txBody>
      </p:sp>
    </p:spTree>
    <p:extLst>
      <p:ext uri="{BB962C8B-B14F-4D97-AF65-F5344CB8AC3E}">
        <p14:creationId xmlns:p14="http://schemas.microsoft.com/office/powerpoint/2010/main" val="324330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E3E612B9-0612-43C8-BF93-416A115125E4}" type="datetime1">
              <a:rPr lang="en-US" smtClean="0"/>
              <a:t>5/24/2022</a:t>
            </a:fld>
            <a:endParaRPr lang="en-US"/>
          </a:p>
        </p:txBody>
      </p:sp>
      <p:sp>
        <p:nvSpPr>
          <p:cNvPr id="19" name="Footer Placeholder 18"/>
          <p:cNvSpPr>
            <a:spLocks noGrp="1"/>
          </p:cNvSpPr>
          <p:nvPr>
            <p:ph type="ftr" sz="quarter" idx="11"/>
          </p:nvPr>
        </p:nvSpPr>
        <p:spPr/>
        <p:txBody>
          <a:bodyPr/>
          <a:lstStyle/>
          <a:p>
            <a:r>
              <a:rPr lang="en-US"/>
              <a:t>Topic 15/Physics Department / UCSY</a:t>
            </a:r>
          </a:p>
        </p:txBody>
      </p:sp>
      <p:sp>
        <p:nvSpPr>
          <p:cNvPr id="27" name="Slide Number Placeholder 26"/>
          <p:cNvSpPr>
            <a:spLocks noGrp="1"/>
          </p:cNvSpPr>
          <p:nvPr>
            <p:ph type="sldNum" sz="quarter" idx="12"/>
          </p:nvPr>
        </p:nvSpPr>
        <p:spPr/>
        <p:txBody>
          <a:bodyPr/>
          <a:lstStyle/>
          <a:p>
            <a:fld id="{707EF3C6-B130-421E-814F-9C07AF5FF37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C3027D-73C5-4C0F-A0E3-927956EF8D1D}" type="datetime1">
              <a:rPr lang="en-US" smtClean="0"/>
              <a:t>5/24/2022</a:t>
            </a:fld>
            <a:endParaRPr lang="en-US"/>
          </a:p>
        </p:txBody>
      </p:sp>
      <p:sp>
        <p:nvSpPr>
          <p:cNvPr id="5" name="Footer Placeholder 4"/>
          <p:cNvSpPr>
            <a:spLocks noGrp="1"/>
          </p:cNvSpPr>
          <p:nvPr>
            <p:ph type="ftr" sz="quarter" idx="11"/>
          </p:nvPr>
        </p:nvSpPr>
        <p:spPr/>
        <p:txBody>
          <a:bodyPr/>
          <a:lstStyle/>
          <a:p>
            <a:r>
              <a:rPr lang="en-US"/>
              <a:t>Topic 15/Physics Department / UCSY</a:t>
            </a:r>
          </a:p>
        </p:txBody>
      </p:sp>
      <p:sp>
        <p:nvSpPr>
          <p:cNvPr id="6" name="Slide Number Placeholder 5"/>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0E8F844-E75C-4D82-A0BF-F62227541ABA}" type="datetime1">
              <a:rPr lang="en-US" smtClean="0"/>
              <a:t>5/24/2022</a:t>
            </a:fld>
            <a:endParaRPr lang="en-US"/>
          </a:p>
        </p:txBody>
      </p:sp>
      <p:sp>
        <p:nvSpPr>
          <p:cNvPr id="5" name="Footer Placeholder 4"/>
          <p:cNvSpPr>
            <a:spLocks noGrp="1"/>
          </p:cNvSpPr>
          <p:nvPr>
            <p:ph type="ftr" sz="quarter" idx="11"/>
          </p:nvPr>
        </p:nvSpPr>
        <p:spPr/>
        <p:txBody>
          <a:bodyPr/>
          <a:lstStyle/>
          <a:p>
            <a:r>
              <a:rPr lang="en-US"/>
              <a:t>Topic 15/Physics Department / UCSY</a:t>
            </a:r>
          </a:p>
        </p:txBody>
      </p:sp>
      <p:sp>
        <p:nvSpPr>
          <p:cNvPr id="6" name="Slide Number Placeholder 5"/>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992D82F-1A4C-44C5-A4CF-4F80CE4DB2D5}" type="datetime1">
              <a:rPr lang="en-US" smtClean="0"/>
              <a:t>5/24/2022</a:t>
            </a:fld>
            <a:endParaRPr lang="en-US"/>
          </a:p>
        </p:txBody>
      </p:sp>
      <p:sp>
        <p:nvSpPr>
          <p:cNvPr id="5" name="Footer Placeholder 4"/>
          <p:cNvSpPr>
            <a:spLocks noGrp="1"/>
          </p:cNvSpPr>
          <p:nvPr>
            <p:ph type="ftr" sz="quarter" idx="11"/>
          </p:nvPr>
        </p:nvSpPr>
        <p:spPr/>
        <p:txBody>
          <a:bodyPr/>
          <a:lstStyle/>
          <a:p>
            <a:r>
              <a:rPr lang="en-US"/>
              <a:t>Topic 15/Physics Department / UCSY</a:t>
            </a:r>
          </a:p>
        </p:txBody>
      </p:sp>
      <p:sp>
        <p:nvSpPr>
          <p:cNvPr id="6" name="Slide Number Placeholder 5"/>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29FCB4C-DBC7-4BE0-BA89-B5BEA25B3DF6}" type="datetime1">
              <a:rPr lang="en-US" smtClean="0"/>
              <a:t>5/24/2022</a:t>
            </a:fld>
            <a:endParaRPr lang="en-US"/>
          </a:p>
        </p:txBody>
      </p:sp>
      <p:sp>
        <p:nvSpPr>
          <p:cNvPr id="5" name="Footer Placeholder 4"/>
          <p:cNvSpPr>
            <a:spLocks noGrp="1"/>
          </p:cNvSpPr>
          <p:nvPr>
            <p:ph type="ftr" sz="quarter" idx="11"/>
          </p:nvPr>
        </p:nvSpPr>
        <p:spPr/>
        <p:txBody>
          <a:bodyPr/>
          <a:lstStyle/>
          <a:p>
            <a:r>
              <a:rPr lang="en-US"/>
              <a:t>Topic 15/Physics Department / UCSY</a:t>
            </a:r>
          </a:p>
        </p:txBody>
      </p:sp>
      <p:sp>
        <p:nvSpPr>
          <p:cNvPr id="6" name="Slide Number Placeholder 5"/>
          <p:cNvSpPr>
            <a:spLocks noGrp="1"/>
          </p:cNvSpPr>
          <p:nvPr>
            <p:ph type="sldNum" sz="quarter" idx="12"/>
          </p:nvPr>
        </p:nvSpPr>
        <p:spPr/>
        <p:txBody>
          <a:bodyPr/>
          <a:lstStyle/>
          <a:p>
            <a:fld id="{707EF3C6-B130-421E-814F-9C07AF5FF37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a:t>Click to edit Master title style</a:t>
            </a:r>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BA51F95-5004-464C-AF75-1A3EB897C378}" type="datetime1">
              <a:rPr lang="en-US" smtClean="0"/>
              <a:t>5/24/2022</a:t>
            </a:fld>
            <a:endParaRPr lang="en-US"/>
          </a:p>
        </p:txBody>
      </p:sp>
      <p:sp>
        <p:nvSpPr>
          <p:cNvPr id="6" name="Footer Placeholder 5"/>
          <p:cNvSpPr>
            <a:spLocks noGrp="1"/>
          </p:cNvSpPr>
          <p:nvPr>
            <p:ph type="ftr" sz="quarter" idx="11"/>
          </p:nvPr>
        </p:nvSpPr>
        <p:spPr/>
        <p:txBody>
          <a:bodyPr/>
          <a:lstStyle/>
          <a:p>
            <a:r>
              <a:rPr lang="en-US"/>
              <a:t>Topic 15/Physics Department / UCSY</a:t>
            </a:r>
          </a:p>
        </p:txBody>
      </p:sp>
      <p:sp>
        <p:nvSpPr>
          <p:cNvPr id="7" name="Slide Number Placeholder 6"/>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C398813F-865D-4763-A0A2-2FDAA279ED14}" type="datetime1">
              <a:rPr lang="en-US" smtClean="0"/>
              <a:t>5/24/2022</a:t>
            </a:fld>
            <a:endParaRPr lang="en-US"/>
          </a:p>
        </p:txBody>
      </p:sp>
      <p:sp>
        <p:nvSpPr>
          <p:cNvPr id="8" name="Footer Placeholder 7"/>
          <p:cNvSpPr>
            <a:spLocks noGrp="1"/>
          </p:cNvSpPr>
          <p:nvPr>
            <p:ph type="ftr" sz="quarter" idx="11"/>
          </p:nvPr>
        </p:nvSpPr>
        <p:spPr/>
        <p:txBody>
          <a:bodyPr/>
          <a:lstStyle/>
          <a:p>
            <a:r>
              <a:rPr lang="en-US"/>
              <a:t>Topic 15/Physics Department / UCSY</a:t>
            </a:r>
          </a:p>
        </p:txBody>
      </p:sp>
      <p:sp>
        <p:nvSpPr>
          <p:cNvPr id="9" name="Slide Number Placeholder 8"/>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0DDD6E4-D804-4853-90A8-F966A0BD22E9}" type="datetime1">
              <a:rPr lang="en-US" smtClean="0"/>
              <a:t>5/24/2022</a:t>
            </a:fld>
            <a:endParaRPr lang="en-US"/>
          </a:p>
        </p:txBody>
      </p:sp>
      <p:sp>
        <p:nvSpPr>
          <p:cNvPr id="4" name="Footer Placeholder 3"/>
          <p:cNvSpPr>
            <a:spLocks noGrp="1"/>
          </p:cNvSpPr>
          <p:nvPr>
            <p:ph type="ftr" sz="quarter" idx="11"/>
          </p:nvPr>
        </p:nvSpPr>
        <p:spPr/>
        <p:txBody>
          <a:bodyPr/>
          <a:lstStyle/>
          <a:p>
            <a:r>
              <a:rPr lang="en-US"/>
              <a:t>Topic 15/Physics Department / UCSY</a:t>
            </a:r>
          </a:p>
        </p:txBody>
      </p:sp>
      <p:sp>
        <p:nvSpPr>
          <p:cNvPr id="5" name="Slide Number Placeholder 4"/>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DA94CEB-D03B-40B3-8CC6-62896A100A8A}" type="datetime1">
              <a:rPr lang="en-US" smtClean="0"/>
              <a:t>5/24/2022</a:t>
            </a:fld>
            <a:endParaRPr lang="en-US"/>
          </a:p>
        </p:txBody>
      </p:sp>
      <p:sp>
        <p:nvSpPr>
          <p:cNvPr id="6" name="Footer Placeholder 5"/>
          <p:cNvSpPr>
            <a:spLocks noGrp="1"/>
          </p:cNvSpPr>
          <p:nvPr>
            <p:ph type="ftr" sz="quarter" idx="11"/>
          </p:nvPr>
        </p:nvSpPr>
        <p:spPr/>
        <p:txBody>
          <a:bodyPr/>
          <a:lstStyle/>
          <a:p>
            <a:r>
              <a:rPr lang="en-US"/>
              <a:t>Topic 15/Physics Department / UCSY</a:t>
            </a:r>
          </a:p>
        </p:txBody>
      </p:sp>
      <p:sp>
        <p:nvSpPr>
          <p:cNvPr id="7" name="Slide Number Placeholder 6"/>
          <p:cNvSpPr>
            <a:spLocks noGrp="1"/>
          </p:cNvSpPr>
          <p:nvPr>
            <p:ph type="sldNum" sz="quarter" idx="12"/>
          </p:nvPr>
        </p:nvSpPr>
        <p:spPr/>
        <p:txBody>
          <a:bodyPr/>
          <a:lstStyle/>
          <a:p>
            <a:fld id="{707EF3C6-B130-421E-814F-9C07AF5FF37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952D990-5513-4A62-80CA-3F5D170729F4}" type="datetime1">
              <a:rPr lang="en-US" smtClean="0"/>
              <a:t>5/24/2022</a:t>
            </a:fld>
            <a:endParaRPr lang="en-US"/>
          </a:p>
        </p:txBody>
      </p:sp>
      <p:sp>
        <p:nvSpPr>
          <p:cNvPr id="6" name="Footer Placeholder 5"/>
          <p:cNvSpPr>
            <a:spLocks noGrp="1"/>
          </p:cNvSpPr>
          <p:nvPr>
            <p:ph type="ftr" sz="quarter" idx="11"/>
          </p:nvPr>
        </p:nvSpPr>
        <p:spPr/>
        <p:txBody>
          <a:bodyPr/>
          <a:lstStyle/>
          <a:p>
            <a:r>
              <a:rPr lang="en-US"/>
              <a:t>Topic 15/Physics Department / UCSY</a:t>
            </a:r>
          </a:p>
        </p:txBody>
      </p:sp>
      <p:sp>
        <p:nvSpPr>
          <p:cNvPr id="7" name="Slide Number Placeholder 6"/>
          <p:cNvSpPr>
            <a:spLocks noGrp="1"/>
          </p:cNvSpPr>
          <p:nvPr>
            <p:ph type="sldNum" sz="quarter" idx="12"/>
          </p:nvPr>
        </p:nvSpPr>
        <p:spPr>
          <a:xfrm>
            <a:off x="8077200" y="4767263"/>
            <a:ext cx="609600" cy="273844"/>
          </a:xfrm>
        </p:spPr>
        <p:txBody>
          <a:bodyPr/>
          <a:lstStyle/>
          <a:p>
            <a:fld id="{707EF3C6-B130-421E-814F-9C07AF5FF370}" type="slidenum">
              <a:rPr lang="en-US" smtClean="0"/>
              <a:pPr/>
              <a:t>‹#›</a:t>
            </a:fld>
            <a:endParaRPr lang="en-US"/>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9876D37-CA90-4E17-9678-A989EC881934}" type="datetime1">
              <a:rPr lang="en-US" smtClean="0"/>
              <a:t>5/24/2022</a:t>
            </a:fld>
            <a:endParaRPr lang="en-US"/>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t>Topic 15/Physics Department / UCSY</a:t>
            </a:r>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07EF3C6-B130-421E-814F-9C07AF5FF370}" type="slidenum">
              <a:rPr lang="en-US" smtClean="0"/>
              <a:pPr/>
              <a:t>‹#›</a:t>
            </a:fld>
            <a:endParaRPr lang="en-US"/>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5.png"/><Relationship Id="rId1" Type="http://schemas.openxmlformats.org/officeDocument/2006/relationships/slideLayout" Target="../slideLayouts/slideLayout7.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7.png"/><Relationship Id="rId9" Type="http://schemas.openxmlformats.org/officeDocument/2006/relationships/image" Target="../media/image119.png"/></Relationships>
</file>

<file path=ppt/slides/_rels/slide16.xml.rels><?xml version="1.0" encoding="UTF-8" standalone="yes"?>
<Relationships xmlns="http://schemas.openxmlformats.org/package/2006/relationships"><Relationship Id="rId8" Type="http://schemas.openxmlformats.org/officeDocument/2006/relationships/image" Target="../media/image124.png"/><Relationship Id="rId3" Type="http://schemas.microsoft.com/office/2007/relationships/hdphoto" Target="../media/hdphoto6.wdp"/><Relationship Id="rId7" Type="http://schemas.openxmlformats.org/officeDocument/2006/relationships/image" Target="../media/image123.png"/><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1.png"/><Relationship Id="rId4" Type="http://schemas.openxmlformats.org/officeDocument/2006/relationships/image" Target="../media/image121.png"/><Relationship Id="rId9" Type="http://schemas.openxmlformats.org/officeDocument/2006/relationships/image" Target="../media/image125.png"/></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0.png"/><Relationship Id="rId1" Type="http://schemas.openxmlformats.org/officeDocument/2006/relationships/slideLayout" Target="../slideLayouts/slideLayout7.xml"/><Relationship Id="rId6" Type="http://schemas.openxmlformats.org/officeDocument/2006/relationships/image" Target="../media/image1330.png"/><Relationship Id="rId5" Type="http://schemas.openxmlformats.org/officeDocument/2006/relationships/image" Target="../media/image135.png"/><Relationship Id="rId4" Type="http://schemas.openxmlformats.org/officeDocument/2006/relationships/image" Target="../media/image134.png"/></Relationships>
</file>

<file path=ppt/slides/_rels/slide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7.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5.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png"/><Relationship Id="rId7" Type="http://schemas.openxmlformats.org/officeDocument/2006/relationships/image" Target="../media/image83.png"/><Relationship Id="rId2" Type="http://schemas.openxmlformats.org/officeDocument/2006/relationships/image" Target="../media/image75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4.wdp"/><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94.png"/><Relationship Id="rId7"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3.png"/><Relationship Id="rId10" Type="http://schemas.openxmlformats.org/officeDocument/2006/relationships/image" Target="../media/image99.png"/><Relationship Id="rId9"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0903" y="2316840"/>
            <a:ext cx="7376285" cy="646331"/>
          </a:xfrm>
          <a:prstGeom prst="rect">
            <a:avLst/>
          </a:prstGeom>
          <a:noFill/>
        </p:spPr>
        <p:txBody>
          <a:bodyPr wrap="square" rtlCol="0">
            <a:spAutoFit/>
          </a:bodyPr>
          <a:lstStyle/>
          <a:p>
            <a:pPr algn="ctr"/>
            <a:r>
              <a:rPr lang="en-US" sz="3600" b="1" dirty="0">
                <a:solidFill>
                  <a:srgbClr val="0094C8"/>
                </a:solidFill>
                <a:latin typeface="Times New Roman" panose="02020603050405020304" pitchFamily="18" charset="0"/>
                <a:cs typeface="Times New Roman" panose="02020603050405020304" pitchFamily="18" charset="0"/>
              </a:rPr>
              <a:t>Electric Forces and Fields</a:t>
            </a:r>
            <a:endParaRPr lang="en-US" sz="3600" dirty="0">
              <a:solidFill>
                <a:srgbClr val="0094C8"/>
              </a:solidFill>
            </a:endParaRPr>
          </a:p>
        </p:txBody>
      </p:sp>
      <p:sp>
        <p:nvSpPr>
          <p:cNvPr id="9" name="Date Placeholder 8"/>
          <p:cNvSpPr>
            <a:spLocks noGrp="1"/>
          </p:cNvSpPr>
          <p:nvPr>
            <p:ph type="dt" sz="half" idx="10"/>
          </p:nvPr>
        </p:nvSpPr>
        <p:spPr/>
        <p:txBody>
          <a:bodyPr/>
          <a:lstStyle/>
          <a:p>
            <a:fld id="{6E725013-1D4A-4581-90DA-2D1A2DC96ADE}" type="datetime1">
              <a:rPr lang="en-US" smtClean="0"/>
              <a:t>5/24/2022</a:t>
            </a:fld>
            <a:endParaRPr lang="en-US"/>
          </a:p>
        </p:txBody>
      </p:sp>
      <p:sp>
        <p:nvSpPr>
          <p:cNvPr id="10" name="Footer Placeholder 9"/>
          <p:cNvSpPr>
            <a:spLocks noGrp="1"/>
          </p:cNvSpPr>
          <p:nvPr>
            <p:ph type="ftr" sz="quarter" idx="11"/>
          </p:nvPr>
        </p:nvSpPr>
        <p:spPr>
          <a:xfrm>
            <a:off x="2854453" y="4767263"/>
            <a:ext cx="3352800" cy="273844"/>
          </a:xfrm>
        </p:spPr>
        <p:txBody>
          <a:bodyPr/>
          <a:lstStyle/>
          <a:p>
            <a:pPr algn="ctr"/>
            <a:r>
              <a:rPr lang="en-US" dirty="0"/>
              <a:t>Topic 15/Physics Department / UCSY</a:t>
            </a:r>
          </a:p>
        </p:txBody>
      </p:sp>
      <p:sp>
        <p:nvSpPr>
          <p:cNvPr id="11" name="Slide Number Placeholder 10"/>
          <p:cNvSpPr>
            <a:spLocks noGrp="1"/>
          </p:cNvSpPr>
          <p:nvPr>
            <p:ph type="sldNum" sz="quarter" idx="12"/>
          </p:nvPr>
        </p:nvSpPr>
        <p:spPr/>
        <p:txBody>
          <a:bodyPr/>
          <a:lstStyle/>
          <a:p>
            <a:fld id="{707EF3C6-B130-421E-814F-9C07AF5FF370}" type="slidenum">
              <a:rPr lang="en-US" smtClean="0"/>
              <a:pPr/>
              <a:t>1</a:t>
            </a:fld>
            <a:endParaRPr lang="en-US"/>
          </a:p>
        </p:txBody>
      </p:sp>
      <p:pic>
        <p:nvPicPr>
          <p:cNvPr id="12" name="Picture 11"/>
          <p:cNvPicPr/>
          <p:nvPr/>
        </p:nvPicPr>
        <p:blipFill rotWithShape="1">
          <a:blip r:embed="rId3" cstate="print">
            <a:extLst>
              <a:ext uri="{28A0092B-C50C-407E-A947-70E740481C1C}">
                <a14:useLocalDpi xmlns:a14="http://schemas.microsoft.com/office/drawing/2010/main" val="0"/>
              </a:ext>
            </a:extLst>
          </a:blip>
          <a:srcRect l="9239" t="11623" r="84901" b="76160"/>
          <a:stretch/>
        </p:blipFill>
        <p:spPr bwMode="auto">
          <a:xfrm>
            <a:off x="0" y="0"/>
            <a:ext cx="1143000" cy="1295400"/>
          </a:xfrm>
          <a:prstGeom prst="rect">
            <a:avLst/>
          </a:prstGeom>
          <a:solidFill>
            <a:schemeClr val="accent1"/>
          </a:solidFill>
          <a:ln>
            <a:noFill/>
          </a:ln>
          <a:extLst>
            <a:ext uri="{53640926-AAD7-44D8-BBD7-CCE9431645EC}">
              <a14:shadowObscured xmlns:a14="http://schemas.microsoft.com/office/drawing/2010/main"/>
            </a:ext>
          </a:extLst>
        </p:spPr>
      </p:pic>
      <p:grpSp>
        <p:nvGrpSpPr>
          <p:cNvPr id="14" name="Group 6"/>
          <p:cNvGrpSpPr/>
          <p:nvPr/>
        </p:nvGrpSpPr>
        <p:grpSpPr>
          <a:xfrm>
            <a:off x="2681689" y="1111927"/>
            <a:ext cx="3494350" cy="798493"/>
            <a:chOff x="1676399" y="4040742"/>
            <a:chExt cx="3519408" cy="1064659"/>
          </a:xfrm>
          <a:noFill/>
        </p:grpSpPr>
        <p:sp>
          <p:nvSpPr>
            <p:cNvPr id="15" name="Oval 14"/>
            <p:cNvSpPr/>
            <p:nvPr/>
          </p:nvSpPr>
          <p:spPr>
            <a:xfrm>
              <a:off x="1676399" y="4040742"/>
              <a:ext cx="3519408" cy="1064659"/>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6" name="TextBox 15"/>
            <p:cNvSpPr txBox="1"/>
            <p:nvPr/>
          </p:nvSpPr>
          <p:spPr>
            <a:xfrm>
              <a:off x="2596264" y="4142347"/>
              <a:ext cx="2446050" cy="779701"/>
            </a:xfrm>
            <a:prstGeom prst="rect">
              <a:avLst/>
            </a:prstGeom>
            <a:grpFill/>
            <a:ln w="38100">
              <a:noFill/>
            </a:ln>
          </p:spPr>
          <p:txBody>
            <a:bodyPr wrap="square" rtlCol="0">
              <a:spAutoFit/>
            </a:bodyPr>
            <a:lstStyle/>
            <a:p>
              <a:r>
                <a:rPr lang="en-US" sz="3200" b="1" dirty="0">
                  <a:solidFill>
                    <a:srgbClr val="FFFF00"/>
                  </a:solidFill>
                  <a:latin typeface="Times New Roman" panose="02020603050405020304" pitchFamily="18" charset="0"/>
                  <a:cs typeface="Times New Roman" panose="02020603050405020304" pitchFamily="18" charset="0"/>
                </a:rPr>
                <a:t>Topic 15</a:t>
              </a:r>
            </a:p>
          </p:txBody>
        </p:sp>
      </p:grpSp>
      <p:sp>
        <p:nvSpPr>
          <p:cNvPr id="17" name="TextBox 16"/>
          <p:cNvSpPr txBox="1"/>
          <p:nvPr/>
        </p:nvSpPr>
        <p:spPr>
          <a:xfrm>
            <a:off x="3095364" y="3115333"/>
            <a:ext cx="2667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(Part – 2)</a:t>
            </a:r>
          </a:p>
        </p:txBody>
      </p:sp>
    </p:spTree>
    <p:extLst>
      <p:ext uri="{BB962C8B-B14F-4D97-AF65-F5344CB8AC3E}">
        <p14:creationId xmlns:p14="http://schemas.microsoft.com/office/powerpoint/2010/main" val="47793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4322" y="500956"/>
            <a:ext cx="7641608" cy="3289994"/>
            <a:chOff x="478122" y="886698"/>
            <a:chExt cx="7641608" cy="4386659"/>
          </a:xfrm>
        </p:grpSpPr>
        <p:sp>
          <p:nvSpPr>
            <p:cNvPr id="4" name="Rectangle 3"/>
            <p:cNvSpPr/>
            <p:nvPr/>
          </p:nvSpPr>
          <p:spPr>
            <a:xfrm>
              <a:off x="530916" y="886698"/>
              <a:ext cx="1526484" cy="533480"/>
            </a:xfrm>
            <a:prstGeom prst="rect">
              <a:avLst/>
            </a:prstGeom>
          </p:spPr>
          <p:txBody>
            <a:bodyPr wrap="square">
              <a:spAutoFit/>
            </a:bodyPr>
            <a:lstStyle/>
            <a:p>
              <a:r>
                <a:rPr lang="en-US" sz="2000" b="1" u="sng" dirty="0">
                  <a:latin typeface="Times New Roman" panose="02020603050405020304" pitchFamily="18" charset="0"/>
                  <a:cs typeface="Times New Roman" panose="02020603050405020304" pitchFamily="18" charset="0"/>
                </a:rPr>
                <a:t>Problem-18</a:t>
              </a:r>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478122" y="1379139"/>
                  <a:ext cx="7641608" cy="1354217"/>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a:t>
                  </a:r>
                  <a:r>
                    <a:rPr lang="en-US" sz="2000" dirty="0">
                      <a:solidFill>
                        <a:srgbClr val="FF0000"/>
                      </a:solidFill>
                      <a:latin typeface="Times New Roman" panose="02020603050405020304" pitchFamily="18" charset="0"/>
                      <a:cs typeface="Times New Roman" panose="02020603050405020304" pitchFamily="18" charset="0"/>
                    </a:rPr>
                    <a:t>Determine the electric field </a:t>
                  </a:r>
                  <a:r>
                    <a:rPr lang="en-US" sz="2000" dirty="0">
                      <a:latin typeface="Times New Roman" panose="02020603050405020304" pitchFamily="18" charset="0"/>
                      <a:cs typeface="Times New Roman" panose="02020603050405020304" pitchFamily="18" charset="0"/>
                    </a:rPr>
                    <a:t>strength at a point </a:t>
                  </a:r>
                  <a:r>
                    <a:rPr lang="en-US" sz="2000" dirty="0">
                      <a:solidFill>
                        <a:srgbClr val="00B050"/>
                      </a:solidFill>
                      <a:latin typeface="Times New Roman" panose="02020603050405020304" pitchFamily="18" charset="0"/>
                      <a:cs typeface="Times New Roman" panose="02020603050405020304" pitchFamily="18" charset="0"/>
                    </a:rPr>
                    <a:t>1.00 cm to the left of the middle charge</a:t>
                  </a:r>
                  <a:r>
                    <a:rPr lang="en-US" sz="2000" dirty="0">
                      <a:latin typeface="Times New Roman" panose="02020603050405020304" pitchFamily="18" charset="0"/>
                      <a:cs typeface="Times New Roman" panose="02020603050405020304" pitchFamily="18" charset="0"/>
                    </a:rPr>
                    <a:t> shown in Figure. (b) If a charge of </a:t>
                  </a:r>
                  <a14:m>
                    <m:oMath xmlns:m="http://schemas.openxmlformats.org/officeDocument/2006/math">
                      <m:r>
                        <a:rPr lang="en-US" sz="2000" b="0" i="1" smtClean="0">
                          <a:solidFill>
                            <a:srgbClr val="0070C0"/>
                          </a:solidFill>
                          <a:latin typeface="Cambria Math"/>
                          <a:cs typeface="Times New Roman" panose="02020603050405020304" pitchFamily="18" charset="0"/>
                        </a:rPr>
                        <m:t>−</m:t>
                      </m:r>
                    </m:oMath>
                  </a14:m>
                  <a:r>
                    <a:rPr lang="en-US" sz="2000" dirty="0">
                      <a:solidFill>
                        <a:srgbClr val="0070C0"/>
                      </a:solidFill>
                      <a:latin typeface="Times New Roman" panose="02020603050405020304" pitchFamily="18" charset="0"/>
                      <a:cs typeface="Times New Roman" panose="02020603050405020304" pitchFamily="18" charset="0"/>
                    </a:rPr>
                    <a:t>2.00 </a:t>
                  </a:r>
                  <a14:m>
                    <m:oMath xmlns:m="http://schemas.openxmlformats.org/officeDocument/2006/math">
                      <m:r>
                        <a:rPr lang="en-US" sz="2000" i="1" smtClean="0">
                          <a:solidFill>
                            <a:srgbClr val="0070C0"/>
                          </a:solidFill>
                          <a:latin typeface="Cambria Math"/>
                          <a:ea typeface="Cambria Math"/>
                          <a:cs typeface="Times New Roman" panose="02020603050405020304" pitchFamily="18" charset="0"/>
                        </a:rPr>
                        <m:t>𝜇</m:t>
                      </m:r>
                    </m:oMath>
                  </a14:m>
                  <a:r>
                    <a:rPr lang="en-US" sz="2000" dirty="0">
                      <a:solidFill>
                        <a:srgbClr val="0070C0"/>
                      </a:solidFill>
                      <a:latin typeface="Times New Roman" panose="02020603050405020304" pitchFamily="18" charset="0"/>
                      <a:cs typeface="Times New Roman" panose="02020603050405020304" pitchFamily="18" charset="0"/>
                    </a:rPr>
                    <a:t>C is placed at this point,</a:t>
                  </a:r>
                  <a:r>
                    <a:rPr lang="en-US" sz="2000" dirty="0">
                      <a:latin typeface="Times New Roman" panose="02020603050405020304" pitchFamily="18" charset="0"/>
                      <a:cs typeface="Times New Roman" panose="02020603050405020304" pitchFamily="18" charset="0"/>
                    </a:rPr>
                    <a:t> what are the </a:t>
                  </a:r>
                  <a:r>
                    <a:rPr lang="en-US" sz="2000" dirty="0">
                      <a:solidFill>
                        <a:srgbClr val="FF0000"/>
                      </a:solidFill>
                      <a:latin typeface="Times New Roman" panose="02020603050405020304" pitchFamily="18" charset="0"/>
                      <a:cs typeface="Times New Roman" panose="02020603050405020304" pitchFamily="18" charset="0"/>
                    </a:rPr>
                    <a:t>magnitude and direction of the force</a:t>
                  </a:r>
                  <a:r>
                    <a:rPr lang="en-US" sz="2000" dirty="0">
                      <a:latin typeface="Times New Roman" panose="02020603050405020304" pitchFamily="18" charset="0"/>
                      <a:cs typeface="Times New Roman" panose="02020603050405020304" pitchFamily="18" charset="0"/>
                    </a:rPr>
                    <a:t> on it?</a:t>
                  </a:r>
                </a:p>
              </p:txBody>
            </p:sp>
          </mc:Choice>
          <mc:Fallback xmlns="">
            <p:sp>
              <p:nvSpPr>
                <p:cNvPr id="5" name="Rectangle 4"/>
                <p:cNvSpPr>
                  <a:spLocks noRot="1" noChangeAspect="1" noMove="1" noResize="1" noEditPoints="1" noAdjustHandles="1" noChangeArrowheads="1" noChangeShapeType="1" noTextEdit="1"/>
                </p:cNvSpPr>
                <p:nvPr/>
              </p:nvSpPr>
              <p:spPr>
                <a:xfrm>
                  <a:off x="478122" y="1379139"/>
                  <a:ext cx="7641608" cy="1354217"/>
                </a:xfrm>
                <a:prstGeom prst="rect">
                  <a:avLst/>
                </a:prstGeom>
                <a:blipFill rotWithShape="1">
                  <a:blip r:embed="rId2"/>
                  <a:stretch>
                    <a:fillRect l="-878" t="-3012" r="-798" b="-10241"/>
                  </a:stretch>
                </a:blipFill>
              </p:spPr>
              <p:txBody>
                <a:bodyPr/>
                <a:lstStyle/>
                <a:p>
                  <a:r>
                    <a:rPr lang="en-US">
                      <a:noFill/>
                    </a:rPr>
                    <a:t> </a:t>
                  </a:r>
                </a:p>
              </p:txBody>
            </p:sp>
          </mc:Fallback>
        </mc:AlternateContent>
        <p:pic>
          <p:nvPicPr>
            <p:cNvPr id="6" name="Picture 5"/>
            <p:cNvPicPr/>
            <p:nvPr/>
          </p:nvPicPr>
          <p:blipFill rotWithShape="1">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l="20208" t="60753" r="59425" b="24455"/>
            <a:stretch/>
          </p:blipFill>
          <p:spPr bwMode="auto">
            <a:xfrm>
              <a:off x="1454888" y="3342957"/>
              <a:ext cx="5555512" cy="1930400"/>
            </a:xfrm>
            <a:prstGeom prst="rect">
              <a:avLst/>
            </a:prstGeom>
            <a:ln>
              <a:noFill/>
            </a:ln>
            <a:extLst>
              <a:ext uri="{53640926-AAD7-44D8-BBD7-CCE9431645EC}">
                <a14:shadowObscured xmlns:a14="http://schemas.microsoft.com/office/drawing/2010/main"/>
              </a:ext>
            </a:extLst>
          </p:spPr>
        </p:pic>
      </p:grpSp>
      <p:sp>
        <p:nvSpPr>
          <p:cNvPr id="10" name="Date Placeholder 9"/>
          <p:cNvSpPr>
            <a:spLocks noGrp="1"/>
          </p:cNvSpPr>
          <p:nvPr>
            <p:ph type="dt" sz="half" idx="10"/>
          </p:nvPr>
        </p:nvSpPr>
        <p:spPr/>
        <p:txBody>
          <a:bodyPr/>
          <a:lstStyle/>
          <a:p>
            <a:fld id="{AD4E73ED-7786-48C8-A6D7-C761606DB04A}" type="datetime1">
              <a:rPr lang="en-US" smtClean="0"/>
              <a:t>5/24/2022</a:t>
            </a:fld>
            <a:endParaRPr lang="en-US"/>
          </a:p>
        </p:txBody>
      </p:sp>
      <p:sp>
        <p:nvSpPr>
          <p:cNvPr id="11" name="Footer Placeholder 10"/>
          <p:cNvSpPr>
            <a:spLocks noGrp="1"/>
          </p:cNvSpPr>
          <p:nvPr>
            <p:ph type="ftr" sz="quarter" idx="11"/>
          </p:nvPr>
        </p:nvSpPr>
        <p:spPr/>
        <p:txBody>
          <a:bodyPr/>
          <a:lstStyle/>
          <a:p>
            <a:r>
              <a:rPr lang="en-US"/>
              <a:t>Topic 15/Physics Department / UCSY</a:t>
            </a:r>
          </a:p>
        </p:txBody>
      </p:sp>
      <p:sp>
        <p:nvSpPr>
          <p:cNvPr id="12" name="Slide Number Placeholder 11"/>
          <p:cNvSpPr>
            <a:spLocks noGrp="1"/>
          </p:cNvSpPr>
          <p:nvPr>
            <p:ph type="sldNum" sz="quarter" idx="12"/>
          </p:nvPr>
        </p:nvSpPr>
        <p:spPr/>
        <p:txBody>
          <a:bodyPr/>
          <a:lstStyle/>
          <a:p>
            <a:fld id="{707EF3C6-B130-421E-814F-9C07AF5FF370}" type="slidenum">
              <a:rPr lang="en-US" smtClean="0"/>
              <a:pPr/>
              <a:t>10</a:t>
            </a:fld>
            <a:endParaRPr lang="en-US"/>
          </a:p>
        </p:txBody>
      </p:sp>
    </p:spTree>
    <p:extLst>
      <p:ext uri="{BB962C8B-B14F-4D97-AF65-F5344CB8AC3E}">
        <p14:creationId xmlns:p14="http://schemas.microsoft.com/office/powerpoint/2010/main" val="270562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cstate="print">
            <a:extLst>
              <a:ext uri="{28A0092B-C50C-407E-A947-70E740481C1C}">
                <a14:useLocalDpi xmlns:a14="http://schemas.microsoft.com/office/drawing/2010/main" val="0"/>
              </a:ext>
            </a:extLst>
          </a:blip>
          <a:srcRect l="30398" t="45923" r="28717" b="34311"/>
          <a:stretch/>
        </p:blipFill>
        <p:spPr bwMode="auto">
          <a:xfrm>
            <a:off x="1219200" y="285750"/>
            <a:ext cx="6400800" cy="1447800"/>
          </a:xfrm>
          <a:prstGeom prst="rect">
            <a:avLst/>
          </a:prstGeom>
          <a:ln>
            <a:noFill/>
          </a:ln>
          <a:extLst>
            <a:ext uri="{53640926-AAD7-44D8-BBD7-CCE9431645EC}">
              <a14:shadowObscured xmlns:a14="http://schemas.microsoft.com/office/drawing/2010/main"/>
            </a:ext>
          </a:extLst>
        </p:spPr>
      </p:pic>
      <p:sp>
        <p:nvSpPr>
          <p:cNvPr id="15" name="Date Placeholder 14"/>
          <p:cNvSpPr>
            <a:spLocks noGrp="1"/>
          </p:cNvSpPr>
          <p:nvPr>
            <p:ph type="dt" sz="half" idx="10"/>
          </p:nvPr>
        </p:nvSpPr>
        <p:spPr/>
        <p:txBody>
          <a:bodyPr/>
          <a:lstStyle/>
          <a:p>
            <a:fld id="{46C402D4-59EC-4B90-AE54-2A3E506E693B}" type="datetime1">
              <a:rPr lang="en-US" smtClean="0"/>
              <a:t>5/24/2022</a:t>
            </a:fld>
            <a:endParaRPr lang="en-US"/>
          </a:p>
        </p:txBody>
      </p:sp>
      <p:sp>
        <p:nvSpPr>
          <p:cNvPr id="16" name="Footer Placeholder 15"/>
          <p:cNvSpPr>
            <a:spLocks noGrp="1"/>
          </p:cNvSpPr>
          <p:nvPr>
            <p:ph type="ftr" sz="quarter" idx="11"/>
          </p:nvPr>
        </p:nvSpPr>
        <p:spPr/>
        <p:txBody>
          <a:bodyPr/>
          <a:lstStyle/>
          <a:p>
            <a:r>
              <a:rPr lang="en-US"/>
              <a:t>Topic 15/Physics Department / UCSY</a:t>
            </a:r>
          </a:p>
        </p:txBody>
      </p:sp>
      <p:sp>
        <p:nvSpPr>
          <p:cNvPr id="17" name="Slide Number Placeholder 16"/>
          <p:cNvSpPr>
            <a:spLocks noGrp="1"/>
          </p:cNvSpPr>
          <p:nvPr>
            <p:ph type="sldNum" sz="quarter" idx="12"/>
          </p:nvPr>
        </p:nvSpPr>
        <p:spPr/>
        <p:txBody>
          <a:bodyPr/>
          <a:lstStyle/>
          <a:p>
            <a:fld id="{707EF3C6-B130-421E-814F-9C07AF5FF370}" type="slidenum">
              <a:rPr lang="en-US" smtClean="0"/>
              <a:pPr/>
              <a:t>11</a:t>
            </a:fld>
            <a:endParaRPr lang="en-US"/>
          </a:p>
        </p:txBody>
      </p:sp>
      <p:grpSp>
        <p:nvGrpSpPr>
          <p:cNvPr id="22" name="Group 21"/>
          <p:cNvGrpSpPr/>
          <p:nvPr/>
        </p:nvGrpSpPr>
        <p:grpSpPr>
          <a:xfrm>
            <a:off x="547048" y="1504950"/>
            <a:ext cx="7694954" cy="3246401"/>
            <a:chOff x="547048" y="1581150"/>
            <a:chExt cx="7694954" cy="3246401"/>
          </a:xfrm>
        </p:grpSpPr>
        <p:grpSp>
          <p:nvGrpSpPr>
            <p:cNvPr id="14" name="Group 13"/>
            <p:cNvGrpSpPr/>
            <p:nvPr/>
          </p:nvGrpSpPr>
          <p:grpSpPr>
            <a:xfrm>
              <a:off x="547048" y="1581150"/>
              <a:ext cx="7694954" cy="2807730"/>
              <a:chOff x="547048" y="1733550"/>
              <a:chExt cx="7694954" cy="2807730"/>
            </a:xfrm>
          </p:grpSpPr>
          <p:grpSp>
            <p:nvGrpSpPr>
              <p:cNvPr id="10" name="Group 9"/>
              <p:cNvGrpSpPr/>
              <p:nvPr/>
            </p:nvGrpSpPr>
            <p:grpSpPr>
              <a:xfrm>
                <a:off x="1298818" y="2495549"/>
                <a:ext cx="6943184" cy="2045731"/>
                <a:chOff x="218370" y="2113452"/>
                <a:chExt cx="6943184" cy="2727639"/>
              </a:xfrm>
            </p:grpSpPr>
            <mc:AlternateContent xmlns:mc="http://schemas.openxmlformats.org/markup-compatibility/2006" xmlns:a14="http://schemas.microsoft.com/office/drawing/2010/main">
              <mc:Choice Requires="a14">
                <p:sp>
                  <p:nvSpPr>
                    <p:cNvPr id="11" name="TextBox 10"/>
                    <p:cNvSpPr txBox="1"/>
                    <p:nvPr/>
                  </p:nvSpPr>
                  <p:spPr>
                    <a:xfrm>
                      <a:off x="222887" y="2113452"/>
                      <a:ext cx="5962650" cy="5334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𝑅</m:t>
                                </m:r>
                              </m:sub>
                            </m:sSub>
                            <m:r>
                              <a:rPr lang="en-US" sz="2000" b="0" i="0" smtClean="0">
                                <a:latin typeface="Cambria Math"/>
                              </a:rPr>
                              <m:t>=</m:t>
                            </m:r>
                            <m:sSub>
                              <m:sSubPr>
                                <m:ctrlPr>
                                  <a:rPr lang="en-US" sz="2000" b="0" i="1" smtClean="0">
                                    <a:latin typeface="Cambria Math" panose="02040503050406030204" pitchFamily="18" charset="0"/>
                                  </a:rPr>
                                </m:ctrlPr>
                              </m:sSubPr>
                              <m:e>
                                <m:r>
                                  <m:rPr>
                                    <m:sty m:val="p"/>
                                  </m:rPr>
                                  <a:rPr lang="en-US" sz="2000" b="0" i="0" smtClean="0">
                                    <a:latin typeface="Cambria Math"/>
                                  </a:rPr>
                                  <m:t>E</m:t>
                                </m:r>
                              </m:e>
                              <m:sub>
                                <m:r>
                                  <a:rPr lang="en-US" sz="2000" b="0" i="0" smtClean="0">
                                    <a:latin typeface="Cambria Math"/>
                                  </a:rPr>
                                  <m:t>1</m:t>
                                </m:r>
                              </m:sub>
                            </m:sSub>
                            <m:r>
                              <a:rPr lang="en-US" sz="2000" b="0" i="0" smtClean="0">
                                <a:latin typeface="Cambria Math"/>
                              </a:rPr>
                              <m:t>−</m:t>
                            </m:r>
                            <m:sSub>
                              <m:sSubPr>
                                <m:ctrlPr>
                                  <a:rPr lang="en-US" sz="2000" b="0" i="1" smtClean="0">
                                    <a:latin typeface="Cambria Math" panose="02040503050406030204" pitchFamily="18" charset="0"/>
                                  </a:rPr>
                                </m:ctrlPr>
                              </m:sSubPr>
                              <m:e>
                                <m:r>
                                  <m:rPr>
                                    <m:sty m:val="p"/>
                                  </m:rPr>
                                  <a:rPr lang="en-US" sz="2000" b="0" i="0" smtClean="0">
                                    <a:latin typeface="Cambria Math"/>
                                  </a:rPr>
                                  <m:t>E</m:t>
                                </m:r>
                              </m:e>
                              <m:sub>
                                <m:r>
                                  <a:rPr lang="en-US" sz="2000" b="0" i="0" smtClean="0">
                                    <a:latin typeface="Cambria Math"/>
                                  </a:rPr>
                                  <m:t>2</m:t>
                                </m:r>
                              </m:sub>
                            </m:sSub>
                            <m:r>
                              <a:rPr lang="en-US" sz="2000" b="0" i="0" smtClean="0">
                                <a:latin typeface="Cambria Math"/>
                              </a:rPr>
                              <m:t>+</m:t>
                            </m:r>
                            <m:sSub>
                              <m:sSubPr>
                                <m:ctrlPr>
                                  <a:rPr lang="en-US" sz="2000" b="0" i="1" smtClean="0">
                                    <a:latin typeface="Cambria Math" panose="02040503050406030204" pitchFamily="18" charset="0"/>
                                  </a:rPr>
                                </m:ctrlPr>
                              </m:sSubPr>
                              <m:e>
                                <m:r>
                                  <m:rPr>
                                    <m:sty m:val="p"/>
                                  </m:rPr>
                                  <a:rPr lang="en-US" sz="2000" b="0" i="0" smtClean="0">
                                    <a:latin typeface="Cambria Math"/>
                                  </a:rPr>
                                  <m:t>E</m:t>
                                </m:r>
                              </m:e>
                              <m:sub>
                                <m:r>
                                  <a:rPr lang="en-US" sz="2000" b="0" i="0" smtClean="0">
                                    <a:latin typeface="Cambria Math"/>
                                  </a:rPr>
                                  <m:t>3</m:t>
                                </m:r>
                              </m:sub>
                            </m:sSub>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2887" y="2113452"/>
                      <a:ext cx="5962650" cy="53348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18370" y="3504987"/>
                      <a:ext cx="6943184" cy="780383"/>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𝑅</m:t>
                              </m:r>
                            </m:sub>
                          </m:sSub>
                          <m:r>
                            <a:rPr lang="en-US" b="0" i="0" smtClean="0">
                              <a:latin typeface="Cambria Math"/>
                            </a:rPr>
                            <m:t>=</m:t>
                          </m:r>
                          <m:d>
                            <m:dPr>
                              <m:ctrlPr>
                                <a:rPr lang="en-US" b="0" i="1" smtClean="0">
                                  <a:latin typeface="Cambria Math" panose="02040503050406030204" pitchFamily="18" charset="0"/>
                                </a:rPr>
                              </m:ctrlPr>
                            </m:dPr>
                            <m:e>
                              <m:r>
                                <a:rPr lang="en-US" b="0" i="0" smtClean="0">
                                  <a:latin typeface="Cambria Math"/>
                                </a:rPr>
                                <m:t>8.99</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9</m:t>
                                  </m:r>
                                </m:sup>
                              </m:sSup>
                            </m:e>
                          </m:d>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6.00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a:rPr>
                                            <m:t>0.02</m:t>
                                          </m:r>
                                        </m:e>
                                      </m:d>
                                    </m:e>
                                    <m:sup>
                                      <m:r>
                                        <a:rPr lang="en-US" b="0" i="0" smtClean="0">
                                          <a:latin typeface="Cambria Math"/>
                                        </a:rPr>
                                        <m:t>2</m:t>
                                      </m:r>
                                    </m:sup>
                                  </m:sSup>
                                </m:den>
                              </m:f>
                              <m:r>
                                <a:rPr lang="en-US" b="0" i="0" smtClean="0">
                                  <a:latin typeface="Cambria Math"/>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1.50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a:rPr>
                                            <m:t>0.01</m:t>
                                          </m:r>
                                        </m:e>
                                      </m:d>
                                    </m:e>
                                    <m:sup>
                                      <m:r>
                                        <a:rPr lang="en-US" b="0" i="0" smtClean="0">
                                          <a:latin typeface="Cambria Math"/>
                                        </a:rPr>
                                        <m:t>2</m:t>
                                      </m:r>
                                    </m:sup>
                                  </m:sSup>
                                </m:den>
                              </m:f>
                              <m:r>
                                <a:rPr lang="en-US" b="0" i="0" smtClean="0">
                                  <a:latin typeface="Cambria Math"/>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2.00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a:rPr>
                                            <m:t>0.03</m:t>
                                          </m:r>
                                        </m:e>
                                      </m:d>
                                    </m:e>
                                    <m:sup>
                                      <m:r>
                                        <a:rPr lang="en-US" b="0" i="0" smtClean="0">
                                          <a:latin typeface="Cambria Math"/>
                                        </a:rPr>
                                        <m:t>2</m:t>
                                      </m:r>
                                    </m:sup>
                                  </m:sSup>
                                </m:den>
                              </m:f>
                            </m:e>
                          </m:d>
                        </m:oMath>
                      </a14:m>
                      <a:r>
                        <a:rPr lang="en-US"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218370" y="3504987"/>
                      <a:ext cx="6943184" cy="78038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22887" y="4348649"/>
                      <a:ext cx="2554482" cy="492442"/>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a:rPr>
                                <m:t>𝑅</m:t>
                              </m:r>
                            </m:sub>
                          </m:sSub>
                          <m:r>
                            <a:rPr lang="en-US" b="0" i="0" smtClean="0">
                              <a:latin typeface="Cambria Math"/>
                            </a:rPr>
                            <m:t>=+2.00×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7</m:t>
                              </m:r>
                            </m:sup>
                          </m:sSup>
                          <m:r>
                            <m:rPr>
                              <m:sty m:val="p"/>
                            </m:rPr>
                            <a:rPr lang="en-US" b="0" i="0" smtClean="0">
                              <a:latin typeface="Cambria Math"/>
                            </a:rPr>
                            <m:t>N</m:t>
                          </m:r>
                          <m:r>
                            <a:rPr lang="en-US" b="0" i="0" smtClean="0">
                              <a:latin typeface="Cambria Math"/>
                            </a:rPr>
                            <m:t>/</m:t>
                          </m:r>
                          <m:r>
                            <m:rPr>
                              <m:sty m:val="p"/>
                            </m:rPr>
                            <a:rPr lang="en-US" b="0" i="0" smtClean="0">
                              <a:latin typeface="Cambria Math"/>
                            </a:rPr>
                            <m:t>C</m:t>
                          </m:r>
                        </m:oMath>
                      </a14:m>
                      <a:r>
                        <a:rPr lang="en-US"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22887" y="4348649"/>
                      <a:ext cx="2554482" cy="492442"/>
                    </a:xfrm>
                    <a:prstGeom prst="rect">
                      <a:avLst/>
                    </a:prstGeom>
                    <a:blipFill rotWithShape="1">
                      <a:blip r:embed="rId5"/>
                      <a:stretch>
                        <a:fillRect b="-13333"/>
                      </a:stretch>
                    </a:blipFill>
                  </p:spPr>
                  <p:txBody>
                    <a:bodyPr/>
                    <a:lstStyle/>
                    <a:p>
                      <a:r>
                        <a:rPr lang="en-US">
                          <a:noFill/>
                        </a:rPr>
                        <a:t> </a:t>
                      </a:r>
                    </a:p>
                  </p:txBody>
                </p:sp>
              </mc:Fallback>
            </mc:AlternateContent>
          </p:grpSp>
          <p:grpSp>
            <p:nvGrpSpPr>
              <p:cNvPr id="7" name="Group 6"/>
              <p:cNvGrpSpPr/>
              <p:nvPr/>
            </p:nvGrpSpPr>
            <p:grpSpPr>
              <a:xfrm>
                <a:off x="547048" y="1733550"/>
                <a:ext cx="2805752" cy="769442"/>
                <a:chOff x="149174" y="1809750"/>
                <a:chExt cx="2805752" cy="769442"/>
              </a:xfrm>
            </p:grpSpPr>
            <p:sp>
              <p:nvSpPr>
                <p:cNvPr id="8" name="TextBox 7"/>
                <p:cNvSpPr txBox="1"/>
                <p:nvPr/>
              </p:nvSpPr>
              <p:spPr>
                <a:xfrm>
                  <a:off x="149174" y="1809750"/>
                  <a:ext cx="280575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Solution, </a:t>
                  </a:r>
                </a:p>
              </p:txBody>
            </p:sp>
            <p:sp>
              <p:nvSpPr>
                <p:cNvPr id="2" name="Rectangle 1"/>
                <p:cNvSpPr/>
                <p:nvPr/>
              </p:nvSpPr>
              <p:spPr>
                <a:xfrm>
                  <a:off x="390640" y="2209860"/>
                  <a:ext cx="1657120" cy="369332"/>
                </a:xfrm>
                <a:prstGeom prst="rect">
                  <a:avLst/>
                </a:prstGeom>
              </p:spPr>
              <p:txBody>
                <a:bodyPr wrap="none">
                  <a:spAutoFit/>
                </a:bodyPr>
                <a:lstStyle/>
                <a:p>
                  <a:r>
                    <a:rPr lang="en-US" dirty="0"/>
                    <a:t>(a) E=?  ( at P )</a:t>
                  </a:r>
                </a:p>
              </p:txBody>
            </p:sp>
          </p:grpSp>
          <mc:AlternateContent xmlns:mc="http://schemas.openxmlformats.org/markup-compatibility/2006" xmlns:a14="http://schemas.microsoft.com/office/drawing/2010/main">
            <mc:Choice Requires="a14">
              <p:sp>
                <p:nvSpPr>
                  <p:cNvPr id="18" name="TextBox 17"/>
                  <p:cNvSpPr txBox="1"/>
                  <p:nvPr/>
                </p:nvSpPr>
                <p:spPr>
                  <a:xfrm>
                    <a:off x="1263501" y="2909443"/>
                    <a:ext cx="5962650" cy="587340"/>
                  </a:xfrm>
                  <a:prstGeom prst="rect">
                    <a:avLst/>
                  </a:prstGeom>
                  <a:noFill/>
                </p:spPr>
                <p:txBody>
                  <a:bodyPr wrap="square"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𝑅</m:t>
                            </m:r>
                          </m:sub>
                        </m:sSub>
                        <m:r>
                          <a:rPr lang="en-US" sz="2000" b="0" i="0" smtClean="0">
                            <a:latin typeface="Cambria Math"/>
                          </a:rPr>
                          <m:t>=</m:t>
                        </m:r>
                        <m:sSub>
                          <m:sSubPr>
                            <m:ctrlPr>
                              <a:rPr lang="en-US" sz="2000" b="0" i="1" smtClean="0">
                                <a:latin typeface="Cambria Math" panose="02040503050406030204" pitchFamily="18" charset="0"/>
                              </a:rPr>
                            </m:ctrlPr>
                          </m:sSubPr>
                          <m:e>
                            <m:r>
                              <m:rPr>
                                <m:sty m:val="p"/>
                              </m:rPr>
                              <a:rPr lang="en-US" sz="2000" b="0" i="0" smtClean="0">
                                <a:latin typeface="Cambria Math"/>
                              </a:rPr>
                              <m:t>k</m:t>
                            </m:r>
                          </m:e>
                          <m:sub>
                            <m:r>
                              <m:rPr>
                                <m:sty m:val="p"/>
                              </m:rPr>
                              <a:rPr lang="en-US" sz="2000" b="0" i="0" smtClean="0">
                                <a:latin typeface="Cambria Math"/>
                              </a:rPr>
                              <m:t>e</m:t>
                            </m:r>
                          </m:sub>
                        </m:sSub>
                        <m:f>
                          <m:fPr>
                            <m:ctrlPr>
                              <a:rPr lang="en-US" sz="2000" b="0" i="1" smtClean="0">
                                <a:latin typeface="Cambria Math" panose="02040503050406030204" pitchFamily="18" charset="0"/>
                              </a:rPr>
                            </m:ctrlPr>
                          </m:fPr>
                          <m:num>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e>
                            </m:d>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m:rPr>
                                        <m:sty m:val="p"/>
                                      </m:rPr>
                                      <a:rPr lang="en-US" sz="2000" b="0" i="0" smtClean="0">
                                        <a:latin typeface="Cambria Math"/>
                                      </a:rPr>
                                      <m:t>r</m:t>
                                    </m:r>
                                  </m:e>
                                  <m:sub>
                                    <m:r>
                                      <a:rPr lang="en-US" sz="2000" b="0" i="0" smtClean="0">
                                        <a:latin typeface="Cambria Math"/>
                                      </a:rPr>
                                      <m:t>1</m:t>
                                    </m:r>
                                  </m:sub>
                                </m:sSub>
                              </m:e>
                              <m:sup>
                                <m:r>
                                  <a:rPr lang="en-US" sz="2000" b="0" i="0" smtClean="0">
                                    <a:latin typeface="Cambria Math"/>
                                  </a:rPr>
                                  <m:t>2</m:t>
                                </m:r>
                              </m:sup>
                            </m:sSup>
                          </m:den>
                        </m:f>
                        <m:r>
                          <a:rPr lang="en-US" sz="2000" b="0" i="0" smtClean="0">
                            <a:latin typeface="Cambria Math"/>
                          </a:rPr>
                          <m:t>−</m:t>
                        </m:r>
                        <m:sSub>
                          <m:sSubPr>
                            <m:ctrlPr>
                              <a:rPr lang="en-US" sz="2000" b="0" i="1" smtClean="0">
                                <a:latin typeface="Cambria Math" panose="02040503050406030204" pitchFamily="18" charset="0"/>
                              </a:rPr>
                            </m:ctrlPr>
                          </m:sSubPr>
                          <m:e>
                            <m:r>
                              <m:rPr>
                                <m:sty m:val="p"/>
                              </m:rPr>
                              <a:rPr lang="en-US" sz="2000" b="0" i="0" smtClean="0">
                                <a:latin typeface="Cambria Math"/>
                              </a:rPr>
                              <m:t>k</m:t>
                            </m:r>
                          </m:e>
                          <m:sub>
                            <m:r>
                              <m:rPr>
                                <m:sty m:val="p"/>
                              </m:rPr>
                              <a:rPr lang="en-US" sz="2000" b="0" i="0" smtClean="0">
                                <a:latin typeface="Cambria Math"/>
                              </a:rPr>
                              <m:t>e</m:t>
                            </m:r>
                          </m:sub>
                        </m:sSub>
                        <m:f>
                          <m:fPr>
                            <m:ctrlPr>
                              <a:rPr lang="en-US" sz="2000" b="0" i="1" smtClean="0">
                                <a:latin typeface="Cambria Math" panose="02040503050406030204" pitchFamily="18" charset="0"/>
                              </a:rPr>
                            </m:ctrlPr>
                          </m:fPr>
                          <m:num>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e>
                            </m:d>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m:rPr>
                                        <m:sty m:val="p"/>
                                      </m:rPr>
                                      <a:rPr lang="en-US" sz="2000" b="0" i="0" smtClean="0">
                                        <a:latin typeface="Cambria Math"/>
                                      </a:rPr>
                                      <m:t>r</m:t>
                                    </m:r>
                                  </m:e>
                                  <m:sub>
                                    <m:r>
                                      <a:rPr lang="en-US" sz="2000" b="0" i="0" smtClean="0">
                                        <a:latin typeface="Cambria Math"/>
                                      </a:rPr>
                                      <m:t>2</m:t>
                                    </m:r>
                                  </m:sub>
                                </m:sSub>
                              </m:e>
                              <m:sup>
                                <m:r>
                                  <a:rPr lang="en-US" sz="2000" b="0" i="0" smtClean="0">
                                    <a:latin typeface="Cambria Math"/>
                                  </a:rPr>
                                  <m:t>2</m:t>
                                </m:r>
                              </m:sup>
                            </m:sSup>
                          </m:den>
                        </m:f>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a:rPr>
                              <m:t>k</m:t>
                            </m:r>
                          </m:e>
                          <m:sub>
                            <m:r>
                              <m:rPr>
                                <m:sty m:val="p"/>
                              </m:rPr>
                              <a:rPr lang="en-US" sz="2000" b="0" i="0" smtClean="0">
                                <a:latin typeface="Cambria Math"/>
                              </a:rPr>
                              <m:t>e</m:t>
                            </m:r>
                          </m:sub>
                        </m:sSub>
                        <m:f>
                          <m:fPr>
                            <m:ctrlPr>
                              <a:rPr lang="en-US" sz="2000" b="0" i="1" smtClean="0">
                                <a:latin typeface="Cambria Math" panose="02040503050406030204" pitchFamily="18" charset="0"/>
                              </a:rPr>
                            </m:ctrlPr>
                          </m:fPr>
                          <m:num>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3</m:t>
                                    </m:r>
                                  </m:sub>
                                </m:sSub>
                              </m:e>
                            </m:d>
                          </m:num>
                          <m:den>
                            <m:sSup>
                              <m:sSupPr>
                                <m:ctrlPr>
                                  <a:rPr lang="en-US" sz="2000" b="0" i="1" smtClean="0">
                                    <a:latin typeface="Cambria Math" panose="02040503050406030204" pitchFamily="18" charset="0"/>
                                  </a:rPr>
                                </m:ctrlPr>
                              </m:sSupPr>
                              <m:e>
                                <m:sSub>
                                  <m:sSubPr>
                                    <m:ctrlPr>
                                      <a:rPr lang="en-US" sz="2000" b="0" i="1" smtClean="0">
                                        <a:latin typeface="Cambria Math" panose="02040503050406030204" pitchFamily="18" charset="0"/>
                                      </a:rPr>
                                    </m:ctrlPr>
                                  </m:sSubPr>
                                  <m:e>
                                    <m:r>
                                      <m:rPr>
                                        <m:sty m:val="p"/>
                                      </m:rPr>
                                      <a:rPr lang="en-US" sz="2000" b="0" i="0" smtClean="0">
                                        <a:latin typeface="Cambria Math"/>
                                      </a:rPr>
                                      <m:t>r</m:t>
                                    </m:r>
                                  </m:e>
                                  <m:sub>
                                    <m:r>
                                      <a:rPr lang="en-US" sz="2000" b="0" i="0" smtClean="0">
                                        <a:latin typeface="Cambria Math"/>
                                      </a:rPr>
                                      <m:t>3</m:t>
                                    </m:r>
                                  </m:sub>
                                </m:sSub>
                              </m:e>
                              <m:sup>
                                <m:r>
                                  <a:rPr lang="en-US" sz="2000" b="0" i="0" smtClean="0">
                                    <a:latin typeface="Cambria Math"/>
                                  </a:rPr>
                                  <m:t>2</m:t>
                                </m:r>
                              </m:sup>
                            </m:sSup>
                          </m:den>
                        </m:f>
                      </m:oMath>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63501" y="2909443"/>
                    <a:ext cx="5962650" cy="587340"/>
                  </a:xfrm>
                  <a:prstGeom prst="rect">
                    <a:avLst/>
                  </a:prstGeom>
                  <a:blipFill rotWithShape="1">
                    <a:blip r:embed="rId6"/>
                    <a:stretch>
                      <a:fillRect b="-1042"/>
                    </a:stretch>
                  </a:blipFill>
                </p:spPr>
                <p:txBody>
                  <a:bodyPr/>
                  <a:lstStyle/>
                  <a:p>
                    <a:r>
                      <a:rPr lang="en-US">
                        <a:noFill/>
                      </a:rPr>
                      <a:t> </a:t>
                    </a:r>
                  </a:p>
                </p:txBody>
              </p:sp>
            </mc:Fallback>
          </mc:AlternateContent>
        </p:grpSp>
        <p:grpSp>
          <p:nvGrpSpPr>
            <p:cNvPr id="21" name="Group 20"/>
            <p:cNvGrpSpPr/>
            <p:nvPr/>
          </p:nvGrpSpPr>
          <p:grpSpPr>
            <a:xfrm>
              <a:off x="1174899" y="4424620"/>
              <a:ext cx="4188217" cy="402931"/>
              <a:chOff x="1295400" y="4424620"/>
              <a:chExt cx="4188217" cy="402931"/>
            </a:xfrm>
          </p:grpSpPr>
          <p:sp>
            <p:nvSpPr>
              <p:cNvPr id="19" name="Left Arrow 18"/>
              <p:cNvSpPr/>
              <p:nvPr/>
            </p:nvSpPr>
            <p:spPr>
              <a:xfrm>
                <a:off x="4876800" y="4593656"/>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p:cNvSpPr/>
                  <p:nvPr/>
                </p:nvSpPr>
                <p:spPr>
                  <a:xfrm>
                    <a:off x="1295400" y="4424620"/>
                    <a:ext cx="3542060" cy="402931"/>
                  </a:xfrm>
                  <a:prstGeom prst="rect">
                    <a:avLst/>
                  </a:prstGeom>
                </p:spPr>
                <p:txBody>
                  <a:bodyPr wrap="none">
                    <a:spAutoFit/>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m:rPr>
                                    <m:sty m:val="p"/>
                                  </m:rPr>
                                  <a:rPr lang="en-US" b="0" i="0" smtClean="0">
                                    <a:latin typeface="Cambria Math"/>
                                  </a:rPr>
                                  <m:t>E</m:t>
                                </m:r>
                              </m:e>
                            </m:acc>
                          </m:e>
                          <m:sub>
                            <m:r>
                              <m:rPr>
                                <m:sty m:val="p"/>
                              </m:rPr>
                              <a:rPr lang="en-US" b="0" i="0" smtClean="0">
                                <a:latin typeface="Cambria Math"/>
                              </a:rPr>
                              <m:t>R</m:t>
                            </m:r>
                          </m:sub>
                        </m:sSub>
                        <m:r>
                          <a:rPr lang="en-US" b="0" i="0" smtClean="0">
                            <a:latin typeface="Cambria Math"/>
                          </a:rPr>
                          <m:t>=2.00×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7</m:t>
                            </m:r>
                          </m:sup>
                        </m:sSup>
                        <m:r>
                          <m:rPr>
                            <m:sty m:val="p"/>
                          </m:rPr>
                          <a:rPr lang="en-US" b="0" i="0" smtClean="0">
                            <a:latin typeface="Cambria Math"/>
                          </a:rPr>
                          <m:t>N</m:t>
                        </m:r>
                        <m:r>
                          <a:rPr lang="en-US" b="0" i="0" smtClean="0">
                            <a:latin typeface="Cambria Math"/>
                          </a:rPr>
                          <m:t>/</m:t>
                        </m:r>
                        <m:r>
                          <m:rPr>
                            <m:sty m:val="p"/>
                          </m:rPr>
                          <a:rPr lang="en-US" b="0" i="0" smtClean="0">
                            <a:latin typeface="Cambria Math"/>
                          </a:rPr>
                          <m:t>C</m:t>
                        </m:r>
                      </m:oMath>
                    </a14:m>
                    <a:r>
                      <a:rPr lang="en-US" dirty="0"/>
                      <a:t>   to the right</a:t>
                    </a:r>
                  </a:p>
                </p:txBody>
              </p:sp>
            </mc:Choice>
            <mc:Fallback xmlns="">
              <p:sp>
                <p:nvSpPr>
                  <p:cNvPr id="20" name="Rectangle 19"/>
                  <p:cNvSpPr>
                    <a:spLocks noRot="1" noChangeAspect="1" noMove="1" noResize="1" noEditPoints="1" noAdjustHandles="1" noChangeArrowheads="1" noChangeShapeType="1" noTextEdit="1"/>
                  </p:cNvSpPr>
                  <p:nvPr/>
                </p:nvSpPr>
                <p:spPr>
                  <a:xfrm>
                    <a:off x="1295400" y="4424620"/>
                    <a:ext cx="3542060" cy="402931"/>
                  </a:xfrm>
                  <a:prstGeom prst="rect">
                    <a:avLst/>
                  </a:prstGeom>
                  <a:blipFill rotWithShape="1">
                    <a:blip r:embed="rId7"/>
                    <a:stretch>
                      <a:fillRect b="-24242"/>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37176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2D14D8-8393-4949-A048-7F79AF31A051}"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12</a:t>
            </a:fld>
            <a:endParaRPr lang="en-US"/>
          </a:p>
        </p:txBody>
      </p:sp>
      <p:grpSp>
        <p:nvGrpSpPr>
          <p:cNvPr id="5" name="Group 4"/>
          <p:cNvGrpSpPr/>
          <p:nvPr/>
        </p:nvGrpSpPr>
        <p:grpSpPr>
          <a:xfrm>
            <a:off x="990600" y="895349"/>
            <a:ext cx="5551072" cy="1600200"/>
            <a:chOff x="218364" y="5007269"/>
            <a:chExt cx="5551072" cy="2133602"/>
          </a:xfrm>
        </p:grpSpPr>
        <mc:AlternateContent xmlns:mc="http://schemas.openxmlformats.org/markup-compatibility/2006" xmlns:a14="http://schemas.microsoft.com/office/drawing/2010/main">
          <mc:Choice Requires="a14">
            <p:sp>
              <p:nvSpPr>
                <p:cNvPr id="6" name="TextBox 5"/>
                <p:cNvSpPr txBox="1"/>
                <p:nvPr/>
              </p:nvSpPr>
              <p:spPr>
                <a:xfrm>
                  <a:off x="218364" y="5007269"/>
                  <a:ext cx="3968902" cy="537242"/>
                </a:xfrm>
                <a:prstGeom prst="rect">
                  <a:avLst/>
                </a:prstGeom>
                <a:noFill/>
              </p:spPr>
              <p:txBody>
                <a:bodyPr wrap="square" rtlCol="0">
                  <a:spAutoFit/>
                </a:bodyPr>
                <a:lstStyle/>
                <a:p>
                  <a:r>
                    <a:rPr lang="en-US" dirty="0"/>
                    <a:t>(b) </a:t>
                  </a:r>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a:rPr>
                            <m:t>F</m:t>
                          </m:r>
                          <m:r>
                            <a:rPr lang="en-US" b="0" i="0" smtClean="0">
                              <a:latin typeface="Cambria Math"/>
                            </a:rPr>
                            <m:t> </m:t>
                          </m:r>
                        </m:e>
                      </m:acc>
                      <m:r>
                        <a:rPr lang="en-US" b="0" i="0" smtClean="0">
                          <a:latin typeface="Cambria Math"/>
                        </a:rPr>
                        <m:t>= ?</m:t>
                      </m:r>
                    </m:oMath>
                  </a14:m>
                  <a:r>
                    <a:rPr lang="en-US" dirty="0"/>
                    <a:t>  ,    </a:t>
                  </a:r>
                  <a14:m>
                    <m:oMath xmlns:m="http://schemas.openxmlformats.org/officeDocument/2006/math">
                      <m:r>
                        <m:rPr>
                          <m:sty m:val="p"/>
                        </m:rPr>
                        <a:rPr lang="en-US" b="0" i="0" smtClean="0">
                          <a:latin typeface="Cambria Math"/>
                        </a:rPr>
                        <m:t>q</m:t>
                      </m:r>
                      <m:r>
                        <a:rPr lang="en-US" b="0" i="0" smtClean="0">
                          <a:latin typeface="Cambria Math"/>
                        </a:rPr>
                        <m:t>=−2.00</m:t>
                      </m:r>
                      <m:r>
                        <m:rPr>
                          <m:sty m:val="p"/>
                        </m:rPr>
                        <a:rPr lang="en-US" b="0" i="0" smtClean="0">
                          <a:latin typeface="Cambria Math"/>
                          <a:ea typeface="Cambria Math"/>
                        </a:rPr>
                        <m:t>μC</m:t>
                      </m:r>
                      <m:r>
                        <a:rPr lang="en-US" b="0" i="0" smtClean="0">
                          <a:latin typeface="Cambria Math"/>
                          <a:ea typeface="Cambria Math"/>
                        </a:rPr>
                        <m:t> </m:t>
                      </m:r>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18364" y="5007269"/>
                  <a:ext cx="3968902" cy="537242"/>
                </a:xfrm>
                <a:prstGeom prst="rect">
                  <a:avLst/>
                </a:prstGeom>
                <a:blipFill rotWithShape="1">
                  <a:blip r:embed="rId2"/>
                  <a:stretch>
                    <a:fillRect l="-1382"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42465" y="5823540"/>
                  <a:ext cx="5326971" cy="5372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a:rPr>
                              <m:t>F</m:t>
                            </m:r>
                          </m:e>
                        </m:acc>
                        <m:r>
                          <a:rPr lang="en-US" b="0" i="0" smtClean="0">
                            <a:latin typeface="Cambria Math"/>
                          </a:rPr>
                          <m:t>=</m:t>
                        </m:r>
                        <m:r>
                          <m:rPr>
                            <m:sty m:val="p"/>
                          </m:rPr>
                          <a:rPr lang="en-US" b="0" i="0" smtClean="0">
                            <a:latin typeface="Cambria Math"/>
                          </a:rPr>
                          <m:t>q</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m:rPr>
                                    <m:sty m:val="p"/>
                                  </m:rPr>
                                  <a:rPr lang="en-US" b="0" i="0" smtClean="0">
                                    <a:latin typeface="Cambria Math"/>
                                  </a:rPr>
                                  <m:t>E</m:t>
                                </m:r>
                              </m:e>
                            </m:acc>
                          </m:e>
                          <m:sub>
                            <m:r>
                              <m:rPr>
                                <m:sty m:val="p"/>
                              </m:rPr>
                              <a:rPr lang="en-US" b="0" i="0" smtClean="0">
                                <a:latin typeface="Cambria Math"/>
                              </a:rPr>
                              <m:t>R</m:t>
                            </m:r>
                          </m:sub>
                        </m:sSub>
                        <m:r>
                          <a:rPr lang="en-US" b="0" i="0" smtClean="0">
                            <a:latin typeface="Cambria Math"/>
                          </a:rPr>
                          <m:t>=</m:t>
                        </m:r>
                        <m:d>
                          <m:dPr>
                            <m:ctrlPr>
                              <a:rPr lang="en-US" b="0" i="1" smtClean="0">
                                <a:latin typeface="Cambria Math" panose="02040503050406030204" pitchFamily="18" charset="0"/>
                              </a:rPr>
                            </m:ctrlPr>
                          </m:dPr>
                          <m:e>
                            <m:r>
                              <a:rPr lang="en-US" b="0" i="0" smtClean="0">
                                <a:latin typeface="Cambria Math"/>
                              </a:rPr>
                              <m:t>−2.00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d>
                          <m:dPr>
                            <m:ctrlPr>
                              <a:rPr lang="en-US" b="0" i="1" smtClean="0">
                                <a:latin typeface="Cambria Math" panose="02040503050406030204" pitchFamily="18" charset="0"/>
                                <a:ea typeface="Cambria Math"/>
                              </a:rPr>
                            </m:ctrlPr>
                          </m:dPr>
                          <m:e>
                            <m:r>
                              <a:rPr lang="en-US" b="0" i="0" smtClean="0">
                                <a:latin typeface="Cambria Math"/>
                                <a:ea typeface="Cambria Math"/>
                              </a:rPr>
                              <m:t>2.00×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7</m:t>
                                </m:r>
                              </m:sup>
                            </m:sSup>
                          </m:e>
                        </m:d>
                        <m:r>
                          <a:rPr lang="en-US" b="0" i="0" smtClean="0">
                            <a:latin typeface="Cambria Math"/>
                            <a:ea typeface="Cambria Math"/>
                          </a:rPr>
                          <m:t>=−40.0 </m:t>
                        </m:r>
                        <m:r>
                          <m:rPr>
                            <m:sty m:val="p"/>
                          </m:rPr>
                          <a:rPr lang="en-US" b="0" i="0" smtClean="0">
                            <a:latin typeface="Cambria Math"/>
                            <a:ea typeface="Cambria Math"/>
                          </a:rPr>
                          <m:t>N</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42465" y="5823540"/>
                  <a:ext cx="5326971" cy="537242"/>
                </a:xfrm>
                <a:prstGeom prst="rect">
                  <a:avLst/>
                </a:prstGeom>
                <a:blipFill rotWithShape="1">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0931" y="6603629"/>
                  <a:ext cx="2374433" cy="53724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a:rPr>
                            <m:t>F</m:t>
                          </m:r>
                        </m:e>
                      </m:acc>
                      <m:r>
                        <a:rPr lang="en-US" b="0" i="0" smtClean="0">
                          <a:latin typeface="Cambria Math"/>
                        </a:rPr>
                        <m:t>=40.0 </m:t>
                      </m:r>
                      <m:r>
                        <m:rPr>
                          <m:sty m:val="p"/>
                        </m:rPr>
                        <a:rPr lang="en-US" b="0" i="0" smtClean="0">
                          <a:latin typeface="Cambria Math"/>
                        </a:rPr>
                        <m:t>N</m:t>
                      </m:r>
                      <m:r>
                        <a:rPr lang="en-US" b="0" i="0" smtClean="0">
                          <a:latin typeface="Cambria Math"/>
                        </a:rPr>
                        <m:t> </m:t>
                      </m:r>
                    </m:oMath>
                  </a14:m>
                  <a:r>
                    <a:rPr lang="en-US" dirty="0"/>
                    <a:t>  to the left</a:t>
                  </a:r>
                </a:p>
              </p:txBody>
            </p:sp>
          </mc:Choice>
          <mc:Fallback xmlns="">
            <p:sp>
              <p:nvSpPr>
                <p:cNvPr id="8" name="TextBox 7"/>
                <p:cNvSpPr txBox="1">
                  <a:spLocks noRot="1" noChangeAspect="1" noMove="1" noResize="1" noEditPoints="1" noAdjustHandles="1" noChangeArrowheads="1" noChangeShapeType="1" noTextEdit="1"/>
                </p:cNvSpPr>
                <p:nvPr/>
              </p:nvSpPr>
              <p:spPr>
                <a:xfrm>
                  <a:off x="510931" y="6603629"/>
                  <a:ext cx="2374433" cy="537242"/>
                </a:xfrm>
                <a:prstGeom prst="rect">
                  <a:avLst/>
                </a:prstGeom>
                <a:blipFill rotWithShape="1">
                  <a:blip r:embed="rId4"/>
                  <a:stretch>
                    <a:fillRect r="-1538" b="-24242"/>
                  </a:stretch>
                </a:blipFill>
              </p:spPr>
              <p:txBody>
                <a:bodyPr/>
                <a:lstStyle/>
                <a:p>
                  <a:r>
                    <a:rPr lang="en-US">
                      <a:noFill/>
                    </a:rPr>
                    <a:t> </a:t>
                  </a:r>
                </a:p>
              </p:txBody>
            </p:sp>
          </mc:Fallback>
        </mc:AlternateContent>
      </p:grpSp>
      <p:sp>
        <p:nvSpPr>
          <p:cNvPr id="9" name="Left Arrow 8"/>
          <p:cNvSpPr/>
          <p:nvPr/>
        </p:nvSpPr>
        <p:spPr>
          <a:xfrm>
            <a:off x="3733800" y="2272817"/>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938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4868" y="285750"/>
            <a:ext cx="8398132" cy="1704439"/>
            <a:chOff x="288668" y="269556"/>
            <a:chExt cx="8474331" cy="2272586"/>
          </a:xfrm>
        </p:grpSpPr>
        <p:sp>
          <p:nvSpPr>
            <p:cNvPr id="4" name="Rectangle 3"/>
            <p:cNvSpPr/>
            <p:nvPr/>
          </p:nvSpPr>
          <p:spPr>
            <a:xfrm>
              <a:off x="302316" y="269556"/>
              <a:ext cx="1526484" cy="533480"/>
            </a:xfrm>
            <a:prstGeom prst="rect">
              <a:avLst/>
            </a:prstGeom>
          </p:spPr>
          <p:txBody>
            <a:bodyPr wrap="square">
              <a:spAutoFit/>
            </a:bodyPr>
            <a:lstStyle/>
            <a:p>
              <a:r>
                <a:rPr lang="en-US" sz="2000" b="1" u="sng" dirty="0">
                  <a:latin typeface="Times New Roman" panose="02020603050405020304" pitchFamily="18" charset="0"/>
                  <a:cs typeface="Times New Roman" panose="02020603050405020304" pitchFamily="18" charset="0"/>
                </a:rPr>
                <a:t>Problem-25</a:t>
              </a:r>
              <a:endParaRPr lang="en-US" sz="2000" dirty="0"/>
            </a:p>
          </p:txBody>
        </p:sp>
        <mc:AlternateContent xmlns:mc="http://schemas.openxmlformats.org/markup-compatibility/2006" xmlns:a14="http://schemas.microsoft.com/office/drawing/2010/main">
          <mc:Choice Requires="a14">
            <p:sp>
              <p:nvSpPr>
                <p:cNvPr id="5" name="Rectangle 4"/>
                <p:cNvSpPr/>
                <p:nvPr/>
              </p:nvSpPr>
              <p:spPr>
                <a:xfrm>
                  <a:off x="288668" y="777556"/>
                  <a:ext cx="8474331" cy="17645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a:t>
                  </a:r>
                  <a:r>
                    <a:rPr lang="en-US" sz="2000" dirty="0">
                      <a:solidFill>
                        <a:srgbClr val="00B050"/>
                      </a:solidFill>
                      <a:latin typeface="Times New Roman" panose="02020603050405020304" pitchFamily="18" charset="0"/>
                      <a:cs typeface="Times New Roman" panose="02020603050405020304" pitchFamily="18" charset="0"/>
                    </a:rPr>
                    <a:t>proton</a:t>
                  </a:r>
                  <a:r>
                    <a:rPr lang="en-US" sz="2000" dirty="0">
                      <a:latin typeface="Times New Roman" panose="02020603050405020304" pitchFamily="18" charset="0"/>
                      <a:cs typeface="Times New Roman" panose="02020603050405020304" pitchFamily="18" charset="0"/>
                    </a:rPr>
                    <a:t> accelerates from rest in a uniform electric field of </a:t>
                  </a:r>
                  <a14:m>
                    <m:oMath xmlns:m="http://schemas.openxmlformats.org/officeDocument/2006/math">
                      <m:r>
                        <a:rPr lang="en-US" sz="2000" b="0" i="1" smtClean="0">
                          <a:latin typeface="Cambria Math"/>
                        </a:rPr>
                        <m:t>640</m:t>
                      </m:r>
                    </m:oMath>
                  </a14:m>
                  <a:r>
                    <a:rPr lang="en-US" sz="2000" dirty="0">
                      <a:latin typeface="Times New Roman" panose="02020603050405020304" pitchFamily="18" charset="0"/>
                      <a:cs typeface="Times New Roman" panose="02020603050405020304" pitchFamily="18" charset="0"/>
                    </a:rPr>
                    <a:t> N/C. At some later time, its speed is 1.20 </a:t>
                  </a:r>
                  <a14:m>
                    <m:oMath xmlns:m="http://schemas.openxmlformats.org/officeDocument/2006/math">
                      <m:r>
                        <a:rPr lang="en-US" sz="2000" i="1" smtClean="0">
                          <a:latin typeface="Cambria Math"/>
                          <a:ea typeface="Cambria Math"/>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10</a:t>
                  </a:r>
                  <a:r>
                    <a:rPr lang="en-US" sz="2000" baseline="30000" dirty="0">
                      <a:latin typeface="Times New Roman" panose="02020603050405020304" pitchFamily="18" charset="0"/>
                      <a:cs typeface="Times New Roman" panose="02020603050405020304" pitchFamily="18" charset="0"/>
                    </a:rPr>
                    <a:t>6</a:t>
                  </a:r>
                  <a:r>
                    <a:rPr lang="en-US" sz="2000" dirty="0">
                      <a:latin typeface="Times New Roman" panose="02020603050405020304" pitchFamily="18" charset="0"/>
                      <a:cs typeface="Times New Roman" panose="02020603050405020304" pitchFamily="18" charset="0"/>
                    </a:rPr>
                    <a:t> m/s. (a) Find the </a:t>
                  </a:r>
                  <a:r>
                    <a:rPr lang="en-US" sz="2000" dirty="0">
                      <a:solidFill>
                        <a:srgbClr val="FF0000"/>
                      </a:solidFill>
                      <a:latin typeface="Times New Roman" panose="02020603050405020304" pitchFamily="18" charset="0"/>
                      <a:cs typeface="Times New Roman" panose="02020603050405020304" pitchFamily="18" charset="0"/>
                    </a:rPr>
                    <a:t>magnitude of the acceleration </a:t>
                  </a:r>
                  <a:r>
                    <a:rPr lang="en-US" sz="2000" dirty="0">
                      <a:latin typeface="Times New Roman" panose="02020603050405020304" pitchFamily="18" charset="0"/>
                      <a:cs typeface="Times New Roman" panose="02020603050405020304" pitchFamily="18" charset="0"/>
                    </a:rPr>
                    <a:t>of the proton. (b)</a:t>
                  </a:r>
                  <a:r>
                    <a:rPr lang="en-US" sz="2000" dirty="0">
                      <a:solidFill>
                        <a:srgbClr val="FF0000"/>
                      </a:solidFill>
                      <a:latin typeface="Times New Roman" panose="02020603050405020304" pitchFamily="18" charset="0"/>
                      <a:cs typeface="Times New Roman" panose="02020603050405020304" pitchFamily="18" charset="0"/>
                    </a:rPr>
                    <a:t>How long</a:t>
                  </a:r>
                  <a:r>
                    <a:rPr lang="en-US" sz="2000" dirty="0">
                      <a:latin typeface="Times New Roman" panose="02020603050405020304" pitchFamily="18" charset="0"/>
                      <a:cs typeface="Times New Roman" panose="02020603050405020304" pitchFamily="18" charset="0"/>
                    </a:rPr>
                    <a:t> does it take the proton to reach this speed? (c) </a:t>
                  </a:r>
                  <a:r>
                    <a:rPr lang="en-US" sz="2000" dirty="0">
                      <a:solidFill>
                        <a:srgbClr val="FF0000"/>
                      </a:solidFill>
                      <a:latin typeface="Times New Roman" panose="02020603050405020304" pitchFamily="18" charset="0"/>
                      <a:cs typeface="Times New Roman" panose="02020603050405020304" pitchFamily="18" charset="0"/>
                    </a:rPr>
                    <a:t>How far</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it moved in that interval? (d) What is its </a:t>
                  </a:r>
                  <a:r>
                    <a:rPr lang="en-US" sz="2000" dirty="0">
                      <a:solidFill>
                        <a:srgbClr val="FF0000"/>
                      </a:solidFill>
                      <a:latin typeface="Times New Roman" panose="02020603050405020304" pitchFamily="18" charset="0"/>
                      <a:cs typeface="Times New Roman" panose="02020603050405020304" pitchFamily="18" charset="0"/>
                    </a:rPr>
                    <a:t>kinetic energy</a:t>
                  </a:r>
                  <a:r>
                    <a:rPr lang="en-US" sz="2000" dirty="0">
                      <a:solidFill>
                        <a:srgbClr val="00B05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the later time?</a:t>
                  </a:r>
                </a:p>
              </p:txBody>
            </p:sp>
          </mc:Choice>
          <mc:Fallback xmlns="">
            <p:sp>
              <p:nvSpPr>
                <p:cNvPr id="5" name="Rectangle 4"/>
                <p:cNvSpPr>
                  <a:spLocks noRot="1" noChangeAspect="1" noMove="1" noResize="1" noEditPoints="1" noAdjustHandles="1" noChangeArrowheads="1" noChangeShapeType="1" noTextEdit="1"/>
                </p:cNvSpPr>
                <p:nvPr/>
              </p:nvSpPr>
              <p:spPr>
                <a:xfrm>
                  <a:off x="288668" y="777556"/>
                  <a:ext cx="8474331" cy="1764586"/>
                </a:xfrm>
                <a:prstGeom prst="rect">
                  <a:avLst/>
                </a:prstGeom>
                <a:blipFill rotWithShape="1">
                  <a:blip r:embed="rId2"/>
                  <a:stretch>
                    <a:fillRect l="-798" t="-2304" r="-653" b="-7373"/>
                  </a:stretch>
                </a:blipFill>
              </p:spPr>
              <p:txBody>
                <a:bodyPr/>
                <a:lstStyle/>
                <a:p>
                  <a:r>
                    <a:rPr lang="en-US">
                      <a:noFill/>
                    </a:rPr>
                    <a:t> </a:t>
                  </a:r>
                </a:p>
              </p:txBody>
            </p:sp>
          </mc:Fallback>
        </mc:AlternateContent>
      </p:grpSp>
      <p:sp>
        <p:nvSpPr>
          <p:cNvPr id="19" name="Date Placeholder 18"/>
          <p:cNvSpPr>
            <a:spLocks noGrp="1"/>
          </p:cNvSpPr>
          <p:nvPr>
            <p:ph type="dt" sz="half" idx="10"/>
          </p:nvPr>
        </p:nvSpPr>
        <p:spPr/>
        <p:txBody>
          <a:bodyPr/>
          <a:lstStyle/>
          <a:p>
            <a:fld id="{AD5BAD6C-9C27-462B-B9E1-4CA2F5F63268}" type="datetime1">
              <a:rPr lang="en-US" smtClean="0"/>
              <a:t>5/24/2022</a:t>
            </a:fld>
            <a:endParaRPr lang="en-US"/>
          </a:p>
        </p:txBody>
      </p:sp>
      <p:sp>
        <p:nvSpPr>
          <p:cNvPr id="20" name="Footer Placeholder 19"/>
          <p:cNvSpPr>
            <a:spLocks noGrp="1"/>
          </p:cNvSpPr>
          <p:nvPr>
            <p:ph type="ftr" sz="quarter" idx="11"/>
          </p:nvPr>
        </p:nvSpPr>
        <p:spPr/>
        <p:txBody>
          <a:bodyPr/>
          <a:lstStyle/>
          <a:p>
            <a:r>
              <a:rPr lang="en-US"/>
              <a:t>Topic 15/Physics Department / UCSY</a:t>
            </a:r>
          </a:p>
        </p:txBody>
      </p:sp>
      <p:sp>
        <p:nvSpPr>
          <p:cNvPr id="21" name="Slide Number Placeholder 20"/>
          <p:cNvSpPr>
            <a:spLocks noGrp="1"/>
          </p:cNvSpPr>
          <p:nvPr>
            <p:ph type="sldNum" sz="quarter" idx="12"/>
          </p:nvPr>
        </p:nvSpPr>
        <p:spPr/>
        <p:txBody>
          <a:bodyPr/>
          <a:lstStyle/>
          <a:p>
            <a:fld id="{707EF3C6-B130-421E-814F-9C07AF5FF370}" type="slidenum">
              <a:rPr lang="en-US" smtClean="0"/>
              <a:pPr/>
              <a:t>13</a:t>
            </a:fld>
            <a:endParaRPr lang="en-US"/>
          </a:p>
        </p:txBody>
      </p:sp>
      <p:grpSp>
        <p:nvGrpSpPr>
          <p:cNvPr id="17" name="Group 16"/>
          <p:cNvGrpSpPr/>
          <p:nvPr/>
        </p:nvGrpSpPr>
        <p:grpSpPr>
          <a:xfrm>
            <a:off x="446110" y="2053968"/>
            <a:ext cx="6335690" cy="2422782"/>
            <a:chOff x="391345" y="1990189"/>
            <a:chExt cx="6335690" cy="2422782"/>
          </a:xfrm>
        </p:grpSpPr>
        <p:grpSp>
          <p:nvGrpSpPr>
            <p:cNvPr id="6" name="Group 5"/>
            <p:cNvGrpSpPr/>
            <p:nvPr/>
          </p:nvGrpSpPr>
          <p:grpSpPr>
            <a:xfrm>
              <a:off x="391345" y="1990189"/>
              <a:ext cx="6142210" cy="2422782"/>
              <a:chOff x="156316" y="-221323"/>
              <a:chExt cx="6142210" cy="3230375"/>
            </a:xfrm>
          </p:grpSpPr>
          <p:sp>
            <p:nvSpPr>
              <p:cNvPr id="7" name="TextBox 6"/>
              <p:cNvSpPr txBox="1"/>
              <p:nvPr/>
            </p:nvSpPr>
            <p:spPr>
              <a:xfrm>
                <a:off x="156316" y="-221323"/>
                <a:ext cx="2129655" cy="5334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Solution,     </a:t>
                </a:r>
              </a:p>
            </p:txBody>
          </p:sp>
          <p:grpSp>
            <p:nvGrpSpPr>
              <p:cNvPr id="8" name="Group 7"/>
              <p:cNvGrpSpPr/>
              <p:nvPr/>
            </p:nvGrpSpPr>
            <p:grpSpPr>
              <a:xfrm>
                <a:off x="222171" y="874449"/>
                <a:ext cx="6076355" cy="2134603"/>
                <a:chOff x="235819" y="1002001"/>
                <a:chExt cx="6076355" cy="2134603"/>
              </a:xfrm>
            </p:grpSpPr>
            <p:sp>
              <p:nvSpPr>
                <p:cNvPr id="9" name="TextBox 8"/>
                <p:cNvSpPr txBox="1"/>
                <p:nvPr/>
              </p:nvSpPr>
              <p:spPr>
                <a:xfrm>
                  <a:off x="235819" y="1002001"/>
                  <a:ext cx="1221684" cy="492443"/>
                </a:xfrm>
                <a:prstGeom prst="rect">
                  <a:avLst/>
                </a:prstGeom>
                <a:noFill/>
              </p:spPr>
              <p:txBody>
                <a:bodyPr wrap="square" rtlCol="0">
                  <a:spAutoFit/>
                </a:bodyPr>
                <a:lstStyle/>
                <a:p>
                  <a:r>
                    <a:rPr lang="en-US" dirty="0"/>
                    <a:t>(a)  a = ?</a:t>
                  </a:r>
                </a:p>
              </p:txBody>
            </p:sp>
            <mc:AlternateContent xmlns:mc="http://schemas.openxmlformats.org/markup-compatibility/2006" xmlns:a14="http://schemas.microsoft.com/office/drawing/2010/main">
              <mc:Choice Requires="a14">
                <p:sp>
                  <p:nvSpPr>
                    <p:cNvPr id="10" name="TextBox 9"/>
                    <p:cNvSpPr txBox="1"/>
                    <p:nvPr/>
                  </p:nvSpPr>
                  <p:spPr>
                    <a:xfrm>
                      <a:off x="464419" y="2220114"/>
                      <a:ext cx="5847755" cy="916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a</m:t>
                            </m:r>
                            <m:r>
                              <a:rPr lang="en-US" b="0" i="0" smtClean="0">
                                <a:latin typeface="Cambria Math"/>
                              </a:rPr>
                              <m:t>=</m:t>
                            </m:r>
                            <m:f>
                              <m:fPr>
                                <m:ctrlPr>
                                  <a:rPr lang="en-US" b="0" i="1" smtClean="0">
                                    <a:latin typeface="Cambria Math" panose="02040503050406030204" pitchFamily="18" charset="0"/>
                                  </a:rPr>
                                </m:ctrlPr>
                              </m:fPr>
                              <m:num>
                                <m:r>
                                  <m:rPr>
                                    <m:sty m:val="p"/>
                                  </m:rPr>
                                  <a:rPr lang="en-US" b="0" i="0" smtClean="0">
                                    <a:latin typeface="Cambria Math"/>
                                  </a:rPr>
                                  <m:t>F</m:t>
                                </m:r>
                              </m:num>
                              <m:den>
                                <m:r>
                                  <m:rPr>
                                    <m:sty m:val="p"/>
                                  </m:rPr>
                                  <a:rPr lang="en-US" b="0" i="0" smtClean="0">
                                    <a:latin typeface="Cambria Math"/>
                                  </a:rPr>
                                  <m:t>m</m:t>
                                </m:r>
                              </m:den>
                            </m:f>
                            <m:r>
                              <a:rPr lang="en-US" b="0" i="0" smtClean="0">
                                <a:latin typeface="Cambria Math"/>
                              </a:rPr>
                              <m:t>=</m:t>
                            </m:r>
                            <m:f>
                              <m:fPr>
                                <m:ctrlPr>
                                  <a:rPr lang="en-US" b="0" i="1" smtClean="0">
                                    <a:latin typeface="Cambria Math" panose="02040503050406030204" pitchFamily="18" charset="0"/>
                                  </a:rPr>
                                </m:ctrlPr>
                              </m:fPr>
                              <m:num>
                                <m:r>
                                  <m:rPr>
                                    <m:sty m:val="p"/>
                                  </m:rPr>
                                  <a:rPr lang="en-US" b="0" i="0" smtClean="0">
                                    <a:latin typeface="Cambria Math"/>
                                  </a:rPr>
                                  <m:t>qE</m:t>
                                </m:r>
                              </m:num>
                              <m:den>
                                <m:r>
                                  <m:rPr>
                                    <m:sty m:val="p"/>
                                  </m:rPr>
                                  <a:rPr lang="en-US" b="0" i="0" smtClean="0">
                                    <a:latin typeface="Cambria Math"/>
                                  </a:rPr>
                                  <m:t>m</m:t>
                                </m:r>
                              </m:den>
                            </m:f>
                            <m:r>
                              <a:rPr lang="en-US" b="0" i="0" smtClean="0">
                                <a:latin typeface="Cambria Math"/>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1.60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−19</m:t>
                                        </m:r>
                                      </m:sup>
                                    </m:sSup>
                                  </m:e>
                                </m:d>
                                <m:d>
                                  <m:dPr>
                                    <m:ctrlPr>
                                      <a:rPr lang="en-US" b="0" i="1" smtClean="0">
                                        <a:latin typeface="Cambria Math" panose="02040503050406030204" pitchFamily="18" charset="0"/>
                                      </a:rPr>
                                    </m:ctrlPr>
                                  </m:dPr>
                                  <m:e>
                                    <m:r>
                                      <a:rPr lang="en-US" b="0" i="0" smtClean="0">
                                        <a:latin typeface="Cambria Math"/>
                                      </a:rPr>
                                      <m:t>640 </m:t>
                                    </m:r>
                                  </m:e>
                                </m:d>
                              </m:num>
                              <m:den>
                                <m:d>
                                  <m:dPr>
                                    <m:ctrlPr>
                                      <a:rPr lang="en-US" b="0" i="1" smtClean="0">
                                        <a:latin typeface="Cambria Math" panose="02040503050406030204" pitchFamily="18" charset="0"/>
                                      </a:rPr>
                                    </m:ctrlPr>
                                  </m:dPr>
                                  <m:e>
                                    <m:r>
                                      <a:rPr lang="en-US" b="0" i="0" smtClean="0">
                                        <a:latin typeface="Cambria Math"/>
                                      </a:rPr>
                                      <m:t>1.673</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−27</m:t>
                                        </m:r>
                                      </m:sup>
                                    </m:sSup>
                                  </m:e>
                                </m:d>
                              </m:den>
                            </m:f>
                            <m:r>
                              <a:rPr lang="en-US" b="0" i="0" smtClean="0">
                                <a:latin typeface="Cambria Math"/>
                              </a:rPr>
                              <m:t>=6.12</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10</m:t>
                                </m:r>
                              </m:sup>
                            </m:sSup>
                            <m:r>
                              <m:rPr>
                                <m:sty m:val="p"/>
                              </m:rPr>
                              <a:rPr lang="en-US" b="0" i="0" smtClean="0">
                                <a:latin typeface="Cambria Math"/>
                                <a:ea typeface="Cambria Math"/>
                              </a:rPr>
                              <m:t>m</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m:rPr>
                                    <m:sty m:val="p"/>
                                  </m:rPr>
                                  <a:rPr lang="en-US" b="0" i="0" smtClean="0">
                                    <a:latin typeface="Cambria Math"/>
                                    <a:ea typeface="Cambria Math"/>
                                  </a:rPr>
                                  <m:t>s</m:t>
                                </m:r>
                              </m:e>
                              <m:sup>
                                <m:r>
                                  <a:rPr lang="en-US" b="0" i="0" smtClean="0">
                                    <a:latin typeface="Cambria Math"/>
                                    <a:ea typeface="Cambria Math"/>
                                  </a:rPr>
                                  <m:t>2</m:t>
                                </m:r>
                              </m:sup>
                            </m:sSup>
                          </m:oMath>
                        </m:oMathPara>
                      </a14:m>
                      <a:endParaRPr lang="en-US" b="0" dirty="0"/>
                    </a:p>
                  </p:txBody>
                </p:sp>
              </mc:Choice>
              <mc:Fallback xmlns="">
                <p:sp>
                  <p:nvSpPr>
                    <p:cNvPr id="10" name="TextBox 9"/>
                    <p:cNvSpPr txBox="1">
                      <a:spLocks noRot="1" noChangeAspect="1" noMove="1" noResize="1" noEditPoints="1" noAdjustHandles="1" noChangeArrowheads="1" noChangeShapeType="1" noTextEdit="1"/>
                    </p:cNvSpPr>
                    <p:nvPr/>
                  </p:nvSpPr>
                  <p:spPr>
                    <a:xfrm>
                      <a:off x="464419" y="2220114"/>
                      <a:ext cx="5847755" cy="91649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23226" y="1596043"/>
                      <a:ext cx="1067921" cy="49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r>
                              <m:rPr>
                                <m:sty m:val="p"/>
                              </m:rPr>
                              <a:rPr lang="en-US" b="0" i="0" smtClean="0">
                                <a:latin typeface="Cambria Math"/>
                              </a:rPr>
                              <m:t>ma</m:t>
                            </m:r>
                            <m:r>
                              <a:rPr lang="en-US" b="0" i="0" smtClean="0">
                                <a:latin typeface="Cambria Math"/>
                              </a:rPr>
                              <m:t>  </m:t>
                            </m:r>
                          </m:oMath>
                        </m:oMathPara>
                      </a14:m>
                      <a:endParaRPr lang="en-US" b="0" dirty="0">
                        <a:latin typeface="Cambria Math"/>
                      </a:endParaRPr>
                    </a:p>
                  </p:txBody>
                </p:sp>
              </mc:Choice>
              <mc:Fallback xmlns="">
                <p:sp>
                  <p:nvSpPr>
                    <p:cNvPr id="11" name="Rectangle 10"/>
                    <p:cNvSpPr>
                      <a:spLocks noRot="1" noChangeAspect="1" noMove="1" noResize="1" noEditPoints="1" noAdjustHandles="1" noChangeArrowheads="1" noChangeShapeType="1" noTextEdit="1"/>
                    </p:cNvSpPr>
                    <p:nvPr/>
                  </p:nvSpPr>
                  <p:spPr>
                    <a:xfrm>
                      <a:off x="523226" y="1596043"/>
                      <a:ext cx="1067921" cy="492442"/>
                    </a:xfrm>
                    <a:prstGeom prst="rect">
                      <a:avLst/>
                    </a:prstGeom>
                    <a:blipFill rotWithShape="1">
                      <a:blip r:embed="rId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2" name="Rectangle 1"/>
                <p:cNvSpPr/>
                <p:nvPr/>
              </p:nvSpPr>
              <p:spPr>
                <a:xfrm>
                  <a:off x="478635" y="2390299"/>
                  <a:ext cx="6248400" cy="369332"/>
                </a:xfrm>
                <a:prstGeom prst="rect">
                  <a:avLst/>
                </a:prstGeom>
              </p:spPr>
              <p:txBody>
                <a:bodyPr wrap="square">
                  <a:spAutoFit/>
                </a:bodyPr>
                <a:lstStyle/>
                <a:p>
                  <a:r>
                    <a:rPr lang="en-US" dirty="0"/>
                    <a:t>E </a:t>
                  </a:r>
                  <a14:m>
                    <m:oMath xmlns:m="http://schemas.openxmlformats.org/officeDocument/2006/math">
                      <m:r>
                        <a:rPr lang="en-US" i="0">
                          <a:latin typeface="Cambria Math"/>
                        </a:rPr>
                        <m:t>=640</m:t>
                      </m:r>
                      <m:r>
                        <m:rPr>
                          <m:sty m:val="p"/>
                        </m:rPr>
                        <a:rPr lang="en-US" i="0">
                          <a:latin typeface="Cambria Math"/>
                        </a:rPr>
                        <m:t>N</m:t>
                      </m:r>
                      <m:r>
                        <a:rPr lang="en-US" i="0">
                          <a:latin typeface="Cambria Math"/>
                        </a:rPr>
                        <m:t>/</m:t>
                      </m:r>
                      <m:r>
                        <m:rPr>
                          <m:sty m:val="p"/>
                        </m:rPr>
                        <a:rPr lang="en-US" i="0">
                          <a:latin typeface="Cambria Math"/>
                        </a:rPr>
                        <m:t>C</m:t>
                      </m:r>
                    </m:oMath>
                  </a14:m>
                  <a:r>
                    <a:rPr lang="en-US" dirty="0"/>
                    <a:t>,   </a:t>
                  </a:r>
                  <a14:m>
                    <m:oMath xmlns:m="http://schemas.openxmlformats.org/officeDocument/2006/math">
                      <m:sSub>
                        <m:sSubPr>
                          <m:ctrlPr>
                            <a:rPr lang="en-US" i="1" dirty="0">
                              <a:latin typeface="Cambria Math" panose="02040503050406030204" pitchFamily="18" charset="0"/>
                            </a:rPr>
                          </m:ctrlPr>
                        </m:sSubPr>
                        <m:e>
                          <m:r>
                            <m:rPr>
                              <m:sty m:val="p"/>
                            </m:rPr>
                            <a:rPr lang="en-US" i="0" dirty="0">
                              <a:latin typeface="Cambria Math"/>
                            </a:rPr>
                            <m:t>v</m:t>
                          </m:r>
                        </m:e>
                        <m:sub>
                          <m:r>
                            <m:rPr>
                              <m:sty m:val="p"/>
                            </m:rPr>
                            <a:rPr lang="en-US" i="0" dirty="0">
                              <a:latin typeface="Cambria Math"/>
                            </a:rPr>
                            <m:t>f</m:t>
                          </m:r>
                        </m:sub>
                      </m:sSub>
                      <m:r>
                        <a:rPr lang="en-US" i="0">
                          <a:latin typeface="Cambria Math"/>
                        </a:rPr>
                        <m:t>=1.20</m:t>
                      </m:r>
                      <m:r>
                        <a:rPr lang="en-US" i="0">
                          <a:latin typeface="Cambria Math"/>
                          <a:ea typeface="Cambria Math"/>
                        </a:rPr>
                        <m:t>×</m:t>
                      </m:r>
                      <m:sSup>
                        <m:sSupPr>
                          <m:ctrlPr>
                            <a:rPr lang="en-US" i="1">
                              <a:latin typeface="Cambria Math" panose="02040503050406030204" pitchFamily="18" charset="0"/>
                              <a:ea typeface="Cambria Math"/>
                            </a:rPr>
                          </m:ctrlPr>
                        </m:sSupPr>
                        <m:e>
                          <m:r>
                            <a:rPr lang="en-US" i="0">
                              <a:latin typeface="Cambria Math"/>
                              <a:ea typeface="Cambria Math"/>
                            </a:rPr>
                            <m:t>10</m:t>
                          </m:r>
                        </m:e>
                        <m:sup>
                          <m:r>
                            <a:rPr lang="en-US" i="0">
                              <a:latin typeface="Cambria Math"/>
                              <a:ea typeface="Cambria Math"/>
                            </a:rPr>
                            <m:t>6</m:t>
                          </m:r>
                        </m:sup>
                      </m:sSup>
                      <m:r>
                        <m:rPr>
                          <m:sty m:val="p"/>
                        </m:rPr>
                        <a:rPr lang="en-US" i="0">
                          <a:latin typeface="Cambria Math"/>
                          <a:ea typeface="Cambria Math"/>
                        </a:rPr>
                        <m:t>m</m:t>
                      </m:r>
                      <m:r>
                        <a:rPr lang="en-US" i="0">
                          <a:latin typeface="Cambria Math"/>
                          <a:ea typeface="Cambria Math"/>
                        </a:rPr>
                        <m:t>/</m:t>
                      </m:r>
                      <m:r>
                        <m:rPr>
                          <m:sty m:val="p"/>
                        </m:rPr>
                        <a:rPr lang="en-US" i="0">
                          <a:latin typeface="Cambria Math"/>
                          <a:ea typeface="Cambria Math"/>
                        </a:rPr>
                        <m:t>s</m:t>
                      </m:r>
                    </m:oMath>
                  </a14:m>
                  <a:r>
                    <a:rPr lang="en-US" dirty="0"/>
                    <a:t>  ,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a:rPr>
                            <m:t>v</m:t>
                          </m:r>
                        </m:e>
                        <m:sub>
                          <m:r>
                            <m:rPr>
                              <m:sty m:val="p"/>
                            </m:rPr>
                            <a:rPr lang="en-US" i="0">
                              <a:latin typeface="Cambria Math"/>
                            </a:rPr>
                            <m:t>i</m:t>
                          </m:r>
                        </m:sub>
                      </m:sSub>
                      <m:r>
                        <a:rPr lang="en-US" i="0">
                          <a:latin typeface="Cambria Math"/>
                        </a:rPr>
                        <m:t>=0</m:t>
                      </m:r>
                    </m:oMath>
                  </a14:m>
                  <a:r>
                    <a:rPr lang="en-US" dirty="0"/>
                    <a:t> (rest)</a:t>
                  </a:r>
                </a:p>
              </p:txBody>
            </p:sp>
          </mc:Choice>
          <mc:Fallback xmlns="">
            <p:sp>
              <p:nvSpPr>
                <p:cNvPr id="2" name="Rectangle 1"/>
                <p:cNvSpPr>
                  <a:spLocks noRot="1" noChangeAspect="1" noMove="1" noResize="1" noEditPoints="1" noAdjustHandles="1" noChangeArrowheads="1" noChangeShapeType="1" noTextEdit="1"/>
                </p:cNvSpPr>
                <p:nvPr/>
              </p:nvSpPr>
              <p:spPr>
                <a:xfrm>
                  <a:off x="478635" y="2390299"/>
                  <a:ext cx="6248400" cy="369332"/>
                </a:xfrm>
                <a:prstGeom prst="rect">
                  <a:avLst/>
                </a:prstGeom>
                <a:blipFill rotWithShape="1">
                  <a:blip r:embed="rId5"/>
                  <a:stretch>
                    <a:fillRect l="-878" t="-8333" b="-26667"/>
                  </a:stretch>
                </a:blipFill>
              </p:spPr>
              <p:txBody>
                <a:bodyPr/>
                <a:lstStyle/>
                <a:p>
                  <a:r>
                    <a:rPr lang="en-US">
                      <a:noFill/>
                    </a:rPr>
                    <a:t> </a:t>
                  </a:r>
                </a:p>
              </p:txBody>
            </p:sp>
          </mc:Fallback>
        </mc:AlternateContent>
      </p:grpSp>
      <p:sp>
        <p:nvSpPr>
          <p:cNvPr id="22" name="Left Arrow 21"/>
          <p:cNvSpPr/>
          <p:nvPr/>
        </p:nvSpPr>
        <p:spPr>
          <a:xfrm>
            <a:off x="6588320" y="4131048"/>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89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5AB4B-B750-4116-BE56-6ADB736738E8}"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14</a:t>
            </a:fld>
            <a:endParaRPr lang="en-US"/>
          </a:p>
        </p:txBody>
      </p:sp>
      <p:grpSp>
        <p:nvGrpSpPr>
          <p:cNvPr id="11" name="Group 10"/>
          <p:cNvGrpSpPr/>
          <p:nvPr/>
        </p:nvGrpSpPr>
        <p:grpSpPr>
          <a:xfrm>
            <a:off x="990600" y="819150"/>
            <a:ext cx="6705600" cy="1981200"/>
            <a:chOff x="816934" y="285750"/>
            <a:chExt cx="6705600" cy="1981200"/>
          </a:xfrm>
        </p:grpSpPr>
        <p:grpSp>
          <p:nvGrpSpPr>
            <p:cNvPr id="5" name="Group 4"/>
            <p:cNvGrpSpPr/>
            <p:nvPr/>
          </p:nvGrpSpPr>
          <p:grpSpPr>
            <a:xfrm>
              <a:off x="816934" y="285750"/>
              <a:ext cx="6705600" cy="1981200"/>
              <a:chOff x="461109" y="2865964"/>
              <a:chExt cx="6705600" cy="2641599"/>
            </a:xfrm>
          </p:grpSpPr>
          <p:sp>
            <p:nvSpPr>
              <p:cNvPr id="6" name="TextBox 5"/>
              <p:cNvSpPr txBox="1"/>
              <p:nvPr/>
            </p:nvSpPr>
            <p:spPr>
              <a:xfrm>
                <a:off x="461109" y="2865964"/>
                <a:ext cx="2209800" cy="492442"/>
              </a:xfrm>
              <a:prstGeom prst="rect">
                <a:avLst/>
              </a:prstGeom>
              <a:noFill/>
            </p:spPr>
            <p:txBody>
              <a:bodyPr wrap="square" rtlCol="0">
                <a:spAutoFit/>
              </a:bodyPr>
              <a:lstStyle/>
              <a:p>
                <a:r>
                  <a:rPr lang="en-US" dirty="0"/>
                  <a:t>(b)  t = ?</a:t>
                </a:r>
              </a:p>
            </p:txBody>
          </p:sp>
          <mc:AlternateContent xmlns:mc="http://schemas.openxmlformats.org/markup-compatibility/2006" xmlns:a14="http://schemas.microsoft.com/office/drawing/2010/main">
            <mc:Choice Requires="a14">
              <p:sp>
                <p:nvSpPr>
                  <p:cNvPr id="9" name="TextBox 8"/>
                  <p:cNvSpPr txBox="1"/>
                  <p:nvPr/>
                </p:nvSpPr>
                <p:spPr>
                  <a:xfrm>
                    <a:off x="822408" y="4591073"/>
                    <a:ext cx="6344301" cy="916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t</m:t>
                          </m:r>
                          <m:r>
                            <a:rPr lang="en-US" b="0" i="0" smtClean="0">
                              <a:latin typeface="Cambria Math"/>
                            </a:rPr>
                            <m:t>=</m:t>
                          </m:r>
                          <m:f>
                            <m:fPr>
                              <m:ctrlPr>
                                <a:rPr lang="en-US" b="0" i="1" smtClean="0">
                                  <a:latin typeface="Cambria Math" panose="02040503050406030204" pitchFamily="18" charset="0"/>
                                </a:rPr>
                              </m:ctrlPr>
                            </m:fPr>
                            <m:num>
                              <m:r>
                                <a:rPr lang="en-US" b="0" i="1" smtClean="0">
                                  <a:latin typeface="Cambria Math"/>
                                  <a:ea typeface="Cambria Math"/>
                                </a:rPr>
                                <m:t>∆</m:t>
                              </m:r>
                              <m:r>
                                <a:rPr lang="en-US" b="0" i="1" smtClean="0">
                                  <a:latin typeface="Cambria Math"/>
                                  <a:ea typeface="Cambria Math"/>
                                </a:rPr>
                                <m:t>𝑣</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a:rPr>
                                    <m:t>v</m:t>
                                  </m:r>
                                </m:e>
                                <m:sub>
                                  <m:r>
                                    <m:rPr>
                                      <m:sty m:val="p"/>
                                    </m:rPr>
                                    <a:rPr lang="en-US" b="0" i="0" smtClean="0">
                                      <a:latin typeface="Cambria Math"/>
                                    </a:rPr>
                                    <m:t>f</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v</m:t>
                                  </m:r>
                                </m:e>
                                <m:sub>
                                  <m:r>
                                    <m:rPr>
                                      <m:sty m:val="p"/>
                                    </m:rPr>
                                    <a:rPr lang="en-US" b="0" i="0" smtClean="0">
                                      <a:latin typeface="Cambria Math"/>
                                    </a:rPr>
                                    <m:t>i</m:t>
                                  </m:r>
                                </m:sub>
                              </m:sSub>
                            </m:num>
                            <m:den>
                              <m:r>
                                <m:rPr>
                                  <m:sty m:val="p"/>
                                </m:rPr>
                                <a:rPr lang="en-US" b="0" i="0" smtClean="0">
                                  <a:latin typeface="Cambria Math"/>
                                </a:rPr>
                                <m:t>a</m:t>
                              </m:r>
                            </m:den>
                          </m:f>
                          <m:r>
                            <a:rPr lang="en-US" b="0" i="0" smtClean="0">
                              <a:latin typeface="Cambria Math"/>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1.20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r>
                                <a:rPr lang="en-US" b="0" i="0" smtClean="0">
                                  <a:latin typeface="Cambria Math"/>
                                </a:rPr>
                                <m:t>−0</m:t>
                              </m:r>
                            </m:num>
                            <m:den>
                              <m:d>
                                <m:dPr>
                                  <m:ctrlPr>
                                    <a:rPr lang="en-US" b="0" i="1" smtClean="0">
                                      <a:latin typeface="Cambria Math" panose="02040503050406030204" pitchFamily="18" charset="0"/>
                                    </a:rPr>
                                  </m:ctrlPr>
                                </m:dPr>
                                <m:e>
                                  <m:r>
                                    <a:rPr lang="en-US" b="0" i="0" smtClean="0">
                                      <a:latin typeface="Cambria Math"/>
                                    </a:rPr>
                                    <m:t>6.12</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10</m:t>
                                      </m:r>
                                    </m:sup>
                                  </m:sSup>
                                </m:e>
                              </m:d>
                            </m:den>
                          </m:f>
                          <m:r>
                            <a:rPr lang="en-US" b="0" i="0" smtClean="0">
                              <a:latin typeface="Cambria Math"/>
                            </a:rPr>
                            <m:t>=1.96</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−5</m:t>
                              </m:r>
                            </m:sup>
                          </m:sSup>
                          <m:r>
                            <m:rPr>
                              <m:sty m:val="p"/>
                            </m:rPr>
                            <a:rPr lang="en-US" b="0" i="0" smtClean="0">
                              <a:latin typeface="Cambria Math"/>
                              <a:ea typeface="Cambria Math"/>
                            </a:rPr>
                            <m:t>s</m:t>
                          </m:r>
                          <m:r>
                            <a:rPr lang="en-US" b="0" i="0" smtClean="0">
                              <a:latin typeface="Cambria Math"/>
                              <a:ea typeface="Cambria Math"/>
                            </a:rPr>
                            <m:t>=19.6</m:t>
                          </m:r>
                          <m:r>
                            <m:rPr>
                              <m:sty m:val="p"/>
                            </m:rPr>
                            <a:rPr lang="en-US" b="0" i="0" smtClean="0">
                              <a:latin typeface="Cambria Math"/>
                              <a:ea typeface="Cambria Math"/>
                            </a:rPr>
                            <m:t>μs</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22408" y="4591073"/>
                    <a:ext cx="6344301" cy="916490"/>
                  </a:xfrm>
                  <a:prstGeom prst="rect">
                    <a:avLst/>
                  </a:prstGeom>
                  <a:blipFill rotWithShape="1">
                    <a:blip r:embed="rId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p:cNvSpPr txBox="1"/>
                <p:nvPr/>
              </p:nvSpPr>
              <p:spPr>
                <a:xfrm>
                  <a:off x="1110154" y="894014"/>
                  <a:ext cx="947246"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𝑎</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ea typeface="Cambria Math"/>
                              </a:rPr>
                              <m:t>∆</m:t>
                            </m:r>
                            <m:r>
                              <a:rPr lang="en-US" b="0" i="1" smtClean="0">
                                <a:latin typeface="Cambria Math"/>
                                <a:ea typeface="Cambria Math"/>
                              </a:rPr>
                              <m:t>𝑣</m:t>
                            </m:r>
                          </m:num>
                          <m:den>
                            <m:r>
                              <a:rPr lang="en-US" b="0" i="1" smtClean="0">
                                <a:latin typeface="Cambria Math"/>
                              </a:rPr>
                              <m:t>𝑡</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110154" y="894014"/>
                  <a:ext cx="947246" cy="610936"/>
                </a:xfrm>
                <a:prstGeom prst="rect">
                  <a:avLst/>
                </a:prstGeom>
                <a:blipFill rotWithShape="1">
                  <a:blip r:embed="rId3"/>
                  <a:stretch>
                    <a:fillRect/>
                  </a:stretch>
                </a:blipFill>
              </p:spPr>
              <p:txBody>
                <a:bodyPr/>
                <a:lstStyle/>
                <a:p>
                  <a:r>
                    <a:rPr lang="en-US">
                      <a:noFill/>
                    </a:rPr>
                    <a:t> </a:t>
                  </a:r>
                </a:p>
              </p:txBody>
            </p:sp>
          </mc:Fallback>
        </mc:AlternateContent>
      </p:grpSp>
      <p:sp>
        <p:nvSpPr>
          <p:cNvPr id="12" name="Left Arrow 11"/>
          <p:cNvSpPr/>
          <p:nvPr/>
        </p:nvSpPr>
        <p:spPr>
          <a:xfrm>
            <a:off x="7848600" y="2456666"/>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218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fld id="{C39BD992-862B-4A59-AC2A-96D45C0466E8}" type="datetime1">
              <a:rPr lang="en-US" smtClean="0"/>
              <a:t>5/24/2022</a:t>
            </a:fld>
            <a:endParaRPr lang="en-US"/>
          </a:p>
        </p:txBody>
      </p:sp>
      <p:sp>
        <p:nvSpPr>
          <p:cNvPr id="13" name="Footer Placeholder 12"/>
          <p:cNvSpPr>
            <a:spLocks noGrp="1"/>
          </p:cNvSpPr>
          <p:nvPr>
            <p:ph type="ftr" sz="quarter" idx="11"/>
          </p:nvPr>
        </p:nvSpPr>
        <p:spPr/>
        <p:txBody>
          <a:bodyPr/>
          <a:lstStyle/>
          <a:p>
            <a:r>
              <a:rPr lang="en-US"/>
              <a:t>Topic 15/Physics Department / UCSY</a:t>
            </a:r>
          </a:p>
        </p:txBody>
      </p:sp>
      <p:sp>
        <p:nvSpPr>
          <p:cNvPr id="14" name="Slide Number Placeholder 13"/>
          <p:cNvSpPr>
            <a:spLocks noGrp="1"/>
          </p:cNvSpPr>
          <p:nvPr>
            <p:ph type="sldNum" sz="quarter" idx="12"/>
          </p:nvPr>
        </p:nvSpPr>
        <p:spPr/>
        <p:txBody>
          <a:bodyPr/>
          <a:lstStyle/>
          <a:p>
            <a:fld id="{707EF3C6-B130-421E-814F-9C07AF5FF370}" type="slidenum">
              <a:rPr lang="en-US" smtClean="0"/>
              <a:pPr/>
              <a:t>15</a:t>
            </a:fld>
            <a:endParaRPr lang="en-US"/>
          </a:p>
        </p:txBody>
      </p:sp>
      <p:grpSp>
        <p:nvGrpSpPr>
          <p:cNvPr id="2" name="Group 1"/>
          <p:cNvGrpSpPr/>
          <p:nvPr/>
        </p:nvGrpSpPr>
        <p:grpSpPr>
          <a:xfrm>
            <a:off x="685800" y="2876216"/>
            <a:ext cx="7844681" cy="1067134"/>
            <a:chOff x="763136" y="2571751"/>
            <a:chExt cx="7844681" cy="1067134"/>
          </a:xfrm>
        </p:grpSpPr>
        <p:grpSp>
          <p:nvGrpSpPr>
            <p:cNvPr id="7" name="Group 6"/>
            <p:cNvGrpSpPr/>
            <p:nvPr/>
          </p:nvGrpSpPr>
          <p:grpSpPr>
            <a:xfrm>
              <a:off x="763136" y="2571751"/>
              <a:ext cx="7439168" cy="1067134"/>
              <a:chOff x="289909" y="5606021"/>
              <a:chExt cx="7439168" cy="1422845"/>
            </a:xfrm>
          </p:grpSpPr>
          <mc:AlternateContent xmlns:mc="http://schemas.openxmlformats.org/markup-compatibility/2006" xmlns:a14="http://schemas.microsoft.com/office/drawing/2010/main">
            <mc:Choice Requires="a14">
              <p:sp>
                <p:nvSpPr>
                  <p:cNvPr id="8" name="TextBox 7"/>
                  <p:cNvSpPr txBox="1"/>
                  <p:nvPr/>
                </p:nvSpPr>
                <p:spPr>
                  <a:xfrm>
                    <a:off x="289909" y="5606021"/>
                    <a:ext cx="2286000" cy="492443"/>
                  </a:xfrm>
                  <a:prstGeom prst="rect">
                    <a:avLst/>
                  </a:prstGeom>
                  <a:noFill/>
                </p:spPr>
                <p:txBody>
                  <a:bodyPr wrap="square" rtlCol="0">
                    <a:spAutoFit/>
                  </a:bodyPr>
                  <a:lstStyle/>
                  <a:p>
                    <a:r>
                      <a:rPr lang="en-US" dirty="0"/>
                      <a:t>(d)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KE</m:t>
                            </m:r>
                          </m:e>
                          <m:sub>
                            <m:r>
                              <m:rPr>
                                <m:sty m:val="p"/>
                              </m:rPr>
                              <a:rPr lang="en-US" b="0" i="0" smtClean="0">
                                <a:latin typeface="Cambria Math"/>
                              </a:rPr>
                              <m:t>f</m:t>
                            </m:r>
                          </m:sub>
                        </m:sSub>
                        <m:r>
                          <a:rPr lang="en-US" b="0" i="0" smtClean="0">
                            <a:latin typeface="Cambria Math"/>
                          </a:rPr>
                          <m:t>=?</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89909" y="5606021"/>
                    <a:ext cx="2286000" cy="522109"/>
                  </a:xfrm>
                  <a:prstGeom prst="rect">
                    <a:avLst/>
                  </a:prstGeom>
                  <a:blipFill rotWithShape="1">
                    <a:blip r:embed="rId5"/>
                    <a:stretch>
                      <a:fillRect l="-2133"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3877" y="6214285"/>
                    <a:ext cx="7315200" cy="8145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KE</m:t>
                              </m:r>
                            </m:e>
                            <m:sub>
                              <m:r>
                                <m:rPr>
                                  <m:sty m:val="p"/>
                                </m:rPr>
                                <a:rPr lang="en-US" b="0" i="0" smtClean="0">
                                  <a:latin typeface="Cambria Math"/>
                                </a:rPr>
                                <m:t>f</m:t>
                              </m:r>
                            </m:sub>
                          </m:sSub>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a:rPr>
                                <m:t>1</m:t>
                              </m:r>
                            </m:num>
                            <m:den>
                              <m:r>
                                <a:rPr lang="en-US" b="0" i="0" smtClean="0">
                                  <a:latin typeface="Cambria Math"/>
                                </a:rPr>
                                <m:t>2</m:t>
                              </m:r>
                            </m:den>
                          </m:f>
                          <m:sSub>
                            <m:sSubPr>
                              <m:ctrlPr>
                                <a:rPr lang="en-US" b="0" i="1" smtClean="0">
                                  <a:latin typeface="Cambria Math" panose="02040503050406030204" pitchFamily="18" charset="0"/>
                                </a:rPr>
                              </m:ctrlPr>
                            </m:sSubPr>
                            <m:e>
                              <m:r>
                                <m:rPr>
                                  <m:sty m:val="p"/>
                                </m:rPr>
                                <a:rPr lang="en-US" b="0" i="0" smtClean="0">
                                  <a:latin typeface="Cambria Math"/>
                                </a:rPr>
                                <m:t>m</m:t>
                              </m:r>
                            </m:e>
                            <m:sub>
                              <m:r>
                                <m:rPr>
                                  <m:sty m:val="p"/>
                                </m:rPr>
                                <a:rPr lang="en-US" b="0" i="0" smtClean="0">
                                  <a:latin typeface="Cambria Math"/>
                                </a:rPr>
                                <m:t>p</m:t>
                              </m:r>
                            </m:sub>
                          </m:sSub>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m:rPr>
                                      <m:sty m:val="p"/>
                                    </m:rPr>
                                    <a:rPr lang="en-US" b="0" i="0" smtClean="0">
                                      <a:latin typeface="Cambria Math"/>
                                    </a:rPr>
                                    <m:t>v</m:t>
                                  </m:r>
                                </m:e>
                                <m:sub>
                                  <m:r>
                                    <m:rPr>
                                      <m:sty m:val="p"/>
                                    </m:rPr>
                                    <a:rPr lang="en-US" b="0" i="0" smtClean="0">
                                      <a:latin typeface="Cambria Math"/>
                                    </a:rPr>
                                    <m:t>f</m:t>
                                  </m:r>
                                </m:sub>
                              </m:sSub>
                            </m:e>
                            <m:sup>
                              <m:r>
                                <a:rPr lang="en-US" b="0" i="0" smtClean="0">
                                  <a:latin typeface="Cambria Math"/>
                                </a:rPr>
                                <m:t>2</m:t>
                              </m:r>
                            </m:sup>
                          </m:sSup>
                          <m:r>
                            <a:rPr lang="en-US" b="0" i="0" smtClean="0">
                              <a:latin typeface="Cambria Math"/>
                            </a:rPr>
                            <m:t>=</m:t>
                          </m:r>
                          <m:f>
                            <m:fPr>
                              <m:ctrlPr>
                                <a:rPr lang="en-US" b="0" i="1" smtClean="0">
                                  <a:latin typeface="Cambria Math" panose="02040503050406030204" pitchFamily="18" charset="0"/>
                                </a:rPr>
                              </m:ctrlPr>
                            </m:fPr>
                            <m:num>
                              <m:r>
                                <a:rPr lang="en-US" b="0" i="0" smtClean="0">
                                  <a:latin typeface="Cambria Math"/>
                                </a:rPr>
                                <m:t>1</m:t>
                              </m:r>
                            </m:num>
                            <m:den>
                              <m:r>
                                <a:rPr lang="en-US" b="0" i="0" smtClean="0">
                                  <a:latin typeface="Cambria Math"/>
                                </a:rPr>
                                <m:t>2</m:t>
                              </m:r>
                            </m:den>
                          </m:f>
                          <m:d>
                            <m:dPr>
                              <m:ctrlPr>
                                <a:rPr lang="en-US" b="0" i="1" smtClean="0">
                                  <a:latin typeface="Cambria Math" panose="02040503050406030204" pitchFamily="18" charset="0"/>
                                </a:rPr>
                              </m:ctrlPr>
                            </m:dPr>
                            <m:e>
                              <m:r>
                                <a:rPr lang="en-US" b="0" i="0" smtClean="0">
                                  <a:latin typeface="Cambria Math"/>
                                </a:rPr>
                                <m:t>1.673</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−27</m:t>
                                  </m:r>
                                </m:sup>
                              </m:sSup>
                            </m:e>
                          </m:d>
                          <m:sSup>
                            <m:sSupPr>
                              <m:ctrlPr>
                                <a:rPr lang="en-US" b="0" i="1" smtClean="0">
                                  <a:latin typeface="Cambria Math" panose="02040503050406030204" pitchFamily="18" charset="0"/>
                                  <a:ea typeface="Cambria Math"/>
                                </a:rPr>
                              </m:ctrlPr>
                            </m:sSupPr>
                            <m:e>
                              <m:d>
                                <m:dPr>
                                  <m:ctrlPr>
                                    <a:rPr lang="en-US" b="0" i="1" smtClean="0">
                                      <a:latin typeface="Cambria Math" panose="02040503050406030204" pitchFamily="18" charset="0"/>
                                      <a:ea typeface="Cambria Math"/>
                                    </a:rPr>
                                  </m:ctrlPr>
                                </m:dPr>
                                <m:e>
                                  <m:r>
                                    <a:rPr lang="en-US" b="0" i="0" smtClean="0">
                                      <a:latin typeface="Cambria Math"/>
                                      <a:ea typeface="Cambria Math"/>
                                    </a:rPr>
                                    <m:t>1.20×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e>
                            <m:sup>
                              <m:r>
                                <a:rPr lang="en-US" b="0" i="0" smtClean="0">
                                  <a:latin typeface="Cambria Math"/>
                                  <a:ea typeface="Cambria Math"/>
                                </a:rPr>
                                <m:t>2</m:t>
                              </m:r>
                            </m:sup>
                          </m:sSup>
                          <m:r>
                            <a:rPr lang="en-US" b="0" i="0" smtClean="0">
                              <a:latin typeface="Cambria Math"/>
                              <a:ea typeface="Cambria Math"/>
                            </a:rPr>
                            <m:t>=1.20×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−15</m:t>
                              </m:r>
                            </m:sup>
                          </m:sSup>
                          <m:r>
                            <a:rPr lang="en-US" b="0" i="0" smtClean="0">
                              <a:latin typeface="Cambria Math"/>
                              <a:ea typeface="Cambria Math"/>
                            </a:rPr>
                            <m:t> </m:t>
                          </m:r>
                          <m:r>
                            <m:rPr>
                              <m:sty m:val="p"/>
                            </m:rPr>
                            <a:rPr lang="en-US" b="0" i="0" smtClean="0">
                              <a:latin typeface="Cambria Math"/>
                              <a:ea typeface="Cambria Math"/>
                            </a:rPr>
                            <m:t>J</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13877" y="6214285"/>
                    <a:ext cx="7315200" cy="814581"/>
                  </a:xfrm>
                  <a:prstGeom prst="rect">
                    <a:avLst/>
                  </a:prstGeom>
                  <a:blipFill rotWithShape="1">
                    <a:blip r:embed="rId6"/>
                    <a:stretch>
                      <a:fillRect/>
                    </a:stretch>
                  </a:blipFill>
                </p:spPr>
                <p:txBody>
                  <a:bodyPr/>
                  <a:lstStyle/>
                  <a:p>
                    <a:r>
                      <a:rPr lang="en-US">
                        <a:noFill/>
                      </a:rPr>
                      <a:t> </a:t>
                    </a:r>
                  </a:p>
                </p:txBody>
              </p:sp>
            </mc:Fallback>
          </mc:AlternateContent>
        </p:grpSp>
        <p:sp>
          <p:nvSpPr>
            <p:cNvPr id="15" name="Left Arrow 14"/>
            <p:cNvSpPr/>
            <p:nvPr/>
          </p:nvSpPr>
          <p:spPr>
            <a:xfrm>
              <a:off x="8001000" y="3258456"/>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0" name="Group 9"/>
          <p:cNvGrpSpPr/>
          <p:nvPr/>
        </p:nvGrpSpPr>
        <p:grpSpPr>
          <a:xfrm>
            <a:off x="685800" y="590551"/>
            <a:ext cx="5621422" cy="1752601"/>
            <a:chOff x="763242" y="217501"/>
            <a:chExt cx="5621422" cy="1752601"/>
          </a:xfrm>
        </p:grpSpPr>
        <p:grpSp>
          <p:nvGrpSpPr>
            <p:cNvPr id="3" name="Group 2"/>
            <p:cNvGrpSpPr/>
            <p:nvPr/>
          </p:nvGrpSpPr>
          <p:grpSpPr>
            <a:xfrm>
              <a:off x="763242" y="217501"/>
              <a:ext cx="5014605" cy="1752601"/>
              <a:chOff x="383484" y="4419522"/>
              <a:chExt cx="5014605" cy="2336800"/>
            </a:xfrm>
          </p:grpSpPr>
          <mc:AlternateContent xmlns:mc="http://schemas.openxmlformats.org/markup-compatibility/2006" xmlns:a14="http://schemas.microsoft.com/office/drawing/2010/main">
            <mc:Choice Requires="a14">
              <p:sp>
                <p:nvSpPr>
                  <p:cNvPr id="4" name="TextBox 3"/>
                  <p:cNvSpPr txBox="1"/>
                  <p:nvPr/>
                </p:nvSpPr>
                <p:spPr>
                  <a:xfrm>
                    <a:off x="383484" y="4419522"/>
                    <a:ext cx="2132358" cy="49244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i="1" smtClean="0">
                                  <a:latin typeface="Cambria Math" panose="02040503050406030204" pitchFamily="18" charset="0"/>
                                </a:rPr>
                              </m:ctrlPr>
                            </m:dPr>
                            <m:e>
                              <m:r>
                                <m:rPr>
                                  <m:sty m:val="p"/>
                                </m:rPr>
                                <a:rPr lang="en-US" b="0" i="0" smtClean="0">
                                  <a:latin typeface="Cambria Math"/>
                                </a:rPr>
                                <m:t>c</m:t>
                              </m:r>
                            </m:e>
                          </m:d>
                          <m:r>
                            <a:rPr lang="en-US" b="0" i="0" smtClean="0">
                              <a:latin typeface="Cambria Math"/>
                            </a:rPr>
                            <m:t>  </m:t>
                          </m:r>
                          <m:r>
                            <a:rPr lang="en-US" b="0" i="0" smtClean="0">
                              <a:latin typeface="Cambria Math"/>
                              <a:ea typeface="Cambria Math"/>
                            </a:rPr>
                            <m:t>∆</m:t>
                          </m:r>
                          <m:r>
                            <m:rPr>
                              <m:sty m:val="p"/>
                            </m:rPr>
                            <a:rPr lang="en-US" b="0" i="0" smtClean="0">
                              <a:latin typeface="Cambria Math"/>
                              <a:ea typeface="Cambria Math"/>
                            </a:rPr>
                            <m:t>x</m:t>
                          </m:r>
                          <m:r>
                            <a:rPr lang="en-US" b="0" i="0" smtClean="0">
                              <a:latin typeface="Cambria Math"/>
                              <a:ea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3484" y="4419522"/>
                    <a:ext cx="2132358" cy="49244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07267" y="5130720"/>
                    <a:ext cx="1992597" cy="4924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m:rPr>
                                      <m:sty m:val="p"/>
                                    </m:rPr>
                                    <a:rPr lang="en-US" b="0" i="0" smtClean="0">
                                      <a:latin typeface="Cambria Math"/>
                                    </a:rPr>
                                    <m:t>v</m:t>
                                  </m:r>
                                </m:e>
                                <m:sub>
                                  <m:r>
                                    <m:rPr>
                                      <m:sty m:val="p"/>
                                    </m:rPr>
                                    <a:rPr lang="en-US" b="0" i="0" smtClean="0">
                                      <a:latin typeface="Cambria Math"/>
                                    </a:rPr>
                                    <m:t>f</m:t>
                                  </m:r>
                                </m:sub>
                              </m:sSub>
                            </m:e>
                            <m:sup>
                              <m:r>
                                <a:rPr lang="en-US" b="0" i="0" smtClean="0">
                                  <a:latin typeface="Cambria Math"/>
                                </a:rPr>
                                <m:t>2</m:t>
                              </m:r>
                            </m:sup>
                          </m:sSup>
                          <m:r>
                            <a:rPr lang="en-US" b="0" i="0" smtClean="0">
                              <a:latin typeface="Cambria Math"/>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m:rPr>
                                      <m:sty m:val="p"/>
                                    </m:rPr>
                                    <a:rPr lang="en-US" b="0" i="0" smtClean="0">
                                      <a:latin typeface="Cambria Math"/>
                                    </a:rPr>
                                    <m:t>v</m:t>
                                  </m:r>
                                </m:e>
                                <m:sub>
                                  <m:r>
                                    <a:rPr lang="en-US" b="0" i="0" smtClean="0">
                                      <a:latin typeface="Cambria Math"/>
                                    </a:rPr>
                                    <m:t>0</m:t>
                                  </m:r>
                                </m:sub>
                              </m:sSub>
                            </m:e>
                            <m:sup>
                              <m:r>
                                <a:rPr lang="en-US" b="0" i="0" smtClean="0">
                                  <a:latin typeface="Cambria Math"/>
                                </a:rPr>
                                <m:t>2</m:t>
                              </m:r>
                            </m:sup>
                          </m:sSup>
                          <m:r>
                            <a:rPr lang="en-US" b="0" i="0" smtClean="0">
                              <a:latin typeface="Cambria Math"/>
                            </a:rPr>
                            <m:t>+2</m:t>
                          </m:r>
                          <m:r>
                            <m:rPr>
                              <m:sty m:val="p"/>
                            </m:rPr>
                            <a:rPr lang="en-US" b="0" i="0" smtClean="0">
                              <a:latin typeface="Cambria Math"/>
                            </a:rPr>
                            <m:t>a</m:t>
                          </m:r>
                          <m:r>
                            <a:rPr lang="en-US" b="0" i="0" smtClean="0">
                              <a:latin typeface="Cambria Math"/>
                              <a:ea typeface="Cambria Math"/>
                            </a:rPr>
                            <m:t>∆</m:t>
                          </m:r>
                          <m:r>
                            <m:rPr>
                              <m:sty m:val="p"/>
                            </m:rPr>
                            <a:rPr lang="en-US" b="0" i="0" smtClean="0">
                              <a:latin typeface="Cambria Math"/>
                              <a:ea typeface="Cambria Math"/>
                            </a:rPr>
                            <m:t>x</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7267" y="5130720"/>
                    <a:ext cx="1992597" cy="49244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50828" y="5839832"/>
                    <a:ext cx="4747261" cy="916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a:ea typeface="Cambria Math"/>
                            </a:rPr>
                            <m:t>∆</m:t>
                          </m:r>
                          <m:r>
                            <m:rPr>
                              <m:sty m:val="p"/>
                            </m:rPr>
                            <a:rPr lang="en-US" b="0" i="0" smtClean="0">
                              <a:latin typeface="Cambria Math"/>
                              <a:ea typeface="Cambria Math"/>
                            </a:rPr>
                            <m:t>x</m:t>
                          </m:r>
                          <m:r>
                            <a:rPr lang="en-US" b="0" i="0" smtClean="0">
                              <a:latin typeface="Cambria Math"/>
                              <a:ea typeface="Cambria Math"/>
                            </a:rPr>
                            <m:t>=</m:t>
                          </m:r>
                          <m:f>
                            <m:fPr>
                              <m:ctrlPr>
                                <a:rPr lang="en-US" b="0" i="1" smtClean="0">
                                  <a:latin typeface="Cambria Math" panose="02040503050406030204" pitchFamily="18" charset="0"/>
                                  <a:ea typeface="Cambria Math"/>
                                </a:rPr>
                              </m:ctrlPr>
                            </m:fPr>
                            <m:num>
                              <m:sSup>
                                <m:sSupPr>
                                  <m:ctrlPr>
                                    <a:rPr lang="en-US" b="0" i="1" smtClean="0">
                                      <a:latin typeface="Cambria Math" panose="02040503050406030204" pitchFamily="18" charset="0"/>
                                      <a:ea typeface="Cambria Math"/>
                                    </a:rPr>
                                  </m:ctrlPr>
                                </m:sSupPr>
                                <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v</m:t>
                                      </m:r>
                                    </m:e>
                                    <m:sub>
                                      <m:r>
                                        <m:rPr>
                                          <m:sty m:val="p"/>
                                        </m:rPr>
                                        <a:rPr lang="en-US" b="0" i="0" smtClean="0">
                                          <a:latin typeface="Cambria Math"/>
                                          <a:ea typeface="Cambria Math"/>
                                        </a:rPr>
                                        <m:t>f</m:t>
                                      </m:r>
                                    </m:sub>
                                  </m:sSub>
                                </m:e>
                                <m:sup>
                                  <m:r>
                                    <a:rPr lang="en-US" b="0" i="0" smtClean="0">
                                      <a:latin typeface="Cambria Math"/>
                                      <a:ea typeface="Cambria Math"/>
                                    </a:rPr>
                                    <m:t>2</m:t>
                                  </m:r>
                                </m:sup>
                              </m:sSup>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v</m:t>
                                      </m:r>
                                    </m:e>
                                    <m:sub>
                                      <m:r>
                                        <a:rPr lang="en-US" b="0" i="0" smtClean="0">
                                          <a:latin typeface="Cambria Math"/>
                                          <a:ea typeface="Cambria Math"/>
                                        </a:rPr>
                                        <m:t>0</m:t>
                                      </m:r>
                                    </m:sub>
                                  </m:sSub>
                                </m:e>
                                <m:sup>
                                  <m:r>
                                    <a:rPr lang="en-US" b="0" i="0" smtClean="0">
                                      <a:latin typeface="Cambria Math"/>
                                      <a:ea typeface="Cambria Math"/>
                                    </a:rPr>
                                    <m:t>2</m:t>
                                  </m:r>
                                </m:sup>
                              </m:sSup>
                            </m:num>
                            <m:den>
                              <m:r>
                                <a:rPr lang="en-US" b="0" i="0" smtClean="0">
                                  <a:latin typeface="Cambria Math"/>
                                  <a:ea typeface="Cambria Math"/>
                                </a:rPr>
                                <m:t>2</m:t>
                              </m:r>
                              <m:r>
                                <m:rPr>
                                  <m:sty m:val="p"/>
                                </m:rPr>
                                <a:rPr lang="en-US" b="0" i="0" smtClean="0">
                                  <a:latin typeface="Cambria Math"/>
                                  <a:ea typeface="Cambria Math"/>
                                </a:rPr>
                                <m:t>a</m:t>
                              </m:r>
                            </m:den>
                          </m:f>
                          <m:r>
                            <a:rPr lang="en-US" b="0" i="0" smtClean="0">
                              <a:latin typeface="Cambria Math"/>
                              <a:ea typeface="Cambria Math"/>
                            </a:rPr>
                            <m:t>=</m:t>
                          </m:r>
                          <m:f>
                            <m:fPr>
                              <m:ctrlPr>
                                <a:rPr lang="en-US" b="0" i="1" smtClean="0">
                                  <a:latin typeface="Cambria Math" panose="02040503050406030204" pitchFamily="18" charset="0"/>
                                  <a:ea typeface="Cambria Math"/>
                                </a:rPr>
                              </m:ctrlPr>
                            </m:fPr>
                            <m:num>
                              <m:sSup>
                                <m:sSupPr>
                                  <m:ctrlPr>
                                    <a:rPr lang="en-US" b="0" i="1" smtClean="0">
                                      <a:latin typeface="Cambria Math" panose="02040503050406030204" pitchFamily="18" charset="0"/>
                                      <a:ea typeface="Cambria Math"/>
                                    </a:rPr>
                                  </m:ctrlPr>
                                </m:sSupPr>
                                <m:e>
                                  <m:d>
                                    <m:dPr>
                                      <m:ctrlPr>
                                        <a:rPr lang="en-US" b="0" i="1" smtClean="0">
                                          <a:latin typeface="Cambria Math" panose="02040503050406030204" pitchFamily="18" charset="0"/>
                                          <a:ea typeface="Cambria Math"/>
                                        </a:rPr>
                                      </m:ctrlPr>
                                    </m:dPr>
                                    <m:e>
                                      <m:r>
                                        <a:rPr lang="en-US" b="0" i="0" smtClean="0">
                                          <a:latin typeface="Cambria Math"/>
                                        </a:rPr>
                                        <m:t>1.20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6</m:t>
                                          </m:r>
                                        </m:sup>
                                      </m:sSup>
                                    </m:e>
                                  </m:d>
                                </m:e>
                                <m:sup>
                                  <m:r>
                                    <a:rPr lang="en-US" b="0" i="0" smtClean="0">
                                      <a:latin typeface="Cambria Math"/>
                                      <a:ea typeface="Cambria Math"/>
                                    </a:rPr>
                                    <m:t>2</m:t>
                                  </m:r>
                                </m:sup>
                              </m:sSup>
                              <m:r>
                                <a:rPr lang="en-US" b="0" i="0" smtClean="0">
                                  <a:latin typeface="Cambria Math"/>
                                  <a:ea typeface="Cambria Math"/>
                                </a:rPr>
                                <m:t>−0</m:t>
                              </m:r>
                            </m:num>
                            <m:den>
                              <m:r>
                                <a:rPr lang="en-US" b="0" i="0" smtClean="0">
                                  <a:latin typeface="Cambria Math"/>
                                  <a:ea typeface="Cambria Math"/>
                                </a:rPr>
                                <m:t>2</m:t>
                              </m:r>
                              <m:d>
                                <m:dPr>
                                  <m:ctrlPr>
                                    <a:rPr lang="en-US" b="0" i="1" smtClean="0">
                                      <a:latin typeface="Cambria Math" panose="02040503050406030204" pitchFamily="18" charset="0"/>
                                    </a:rPr>
                                  </m:ctrlPr>
                                </m:dPr>
                                <m:e>
                                  <m:r>
                                    <a:rPr lang="en-US" b="0" i="0" smtClean="0">
                                      <a:latin typeface="Cambria Math"/>
                                    </a:rPr>
                                    <m:t>6.12</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10</m:t>
                                      </m:r>
                                    </m:sup>
                                  </m:sSup>
                                </m:e>
                              </m:d>
                            </m:den>
                          </m:f>
                          <m:r>
                            <a:rPr lang="en-US" b="0" i="0" smtClean="0">
                              <a:latin typeface="Cambria Math"/>
                              <a:ea typeface="Cambria Math"/>
                            </a:rPr>
                            <m:t>=11.8 </m:t>
                          </m:r>
                          <m:r>
                            <m:rPr>
                              <m:sty m:val="p"/>
                            </m:rPr>
                            <a:rPr lang="en-US" b="0" i="0" smtClean="0">
                              <a:latin typeface="Cambria Math"/>
                              <a:ea typeface="Cambria Math"/>
                            </a:rPr>
                            <m:t>m</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50828" y="5839832"/>
                    <a:ext cx="4747261" cy="916490"/>
                  </a:xfrm>
                  <a:prstGeom prst="rect">
                    <a:avLst/>
                  </a:prstGeom>
                  <a:blipFill rotWithShape="1">
                    <a:blip r:embed="rId9"/>
                    <a:stretch>
                      <a:fillRect/>
                    </a:stretch>
                  </a:blipFill>
                </p:spPr>
                <p:txBody>
                  <a:bodyPr/>
                  <a:lstStyle/>
                  <a:p>
                    <a:r>
                      <a:rPr lang="en-US">
                        <a:noFill/>
                      </a:rPr>
                      <a:t> </a:t>
                    </a:r>
                  </a:p>
                </p:txBody>
              </p:sp>
            </mc:Fallback>
          </mc:AlternateContent>
        </p:grpSp>
        <p:sp>
          <p:nvSpPr>
            <p:cNvPr id="16" name="Left Arrow 15"/>
            <p:cNvSpPr/>
            <p:nvPr/>
          </p:nvSpPr>
          <p:spPr>
            <a:xfrm>
              <a:off x="5777847" y="1625475"/>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7524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cstate="print">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val="0"/>
              </a:ext>
            </a:extLst>
          </a:blip>
          <a:srcRect l="37932" t="41540" r="35737" b="25806"/>
          <a:stretch/>
        </p:blipFill>
        <p:spPr bwMode="auto">
          <a:xfrm>
            <a:off x="5257800" y="2343150"/>
            <a:ext cx="3619500" cy="2362200"/>
          </a:xfrm>
          <a:prstGeom prst="rect">
            <a:avLst/>
          </a:prstGeom>
          <a:ln>
            <a:noFill/>
          </a:ln>
          <a:extLst>
            <a:ext uri="{53640926-AAD7-44D8-BBD7-CCE9431645EC}">
              <a14:shadowObscured xmlns:a14="http://schemas.microsoft.com/office/drawing/2010/main"/>
            </a:ext>
          </a:extLst>
        </p:spPr>
      </p:pic>
      <p:grpSp>
        <p:nvGrpSpPr>
          <p:cNvPr id="12" name="Group 11"/>
          <p:cNvGrpSpPr/>
          <p:nvPr/>
        </p:nvGrpSpPr>
        <p:grpSpPr>
          <a:xfrm>
            <a:off x="337572" y="250508"/>
            <a:ext cx="8536884" cy="1940242"/>
            <a:chOff x="337572" y="334011"/>
            <a:chExt cx="8536884" cy="2586988"/>
          </a:xfrm>
        </p:grpSpPr>
        <p:sp>
          <p:nvSpPr>
            <p:cNvPr id="13" name="Rectangle 12"/>
            <p:cNvSpPr/>
            <p:nvPr/>
          </p:nvSpPr>
          <p:spPr>
            <a:xfrm>
              <a:off x="337572" y="334011"/>
              <a:ext cx="1526484" cy="533480"/>
            </a:xfrm>
            <a:prstGeom prst="rect">
              <a:avLst/>
            </a:prstGeom>
          </p:spPr>
          <p:txBody>
            <a:bodyPr wrap="square">
              <a:spAutoFit/>
            </a:bodyPr>
            <a:lstStyle/>
            <a:p>
              <a:r>
                <a:rPr lang="en-US" sz="2000" b="1" u="sng" dirty="0">
                  <a:latin typeface="Times New Roman" panose="02020603050405020304" pitchFamily="18" charset="0"/>
                  <a:cs typeface="Times New Roman" panose="02020603050405020304" pitchFamily="18" charset="0"/>
                </a:rPr>
                <a:t>Problem-28</a:t>
              </a:r>
              <a:endParaRPr lang="en-US" sz="2000" dirty="0"/>
            </a:p>
          </p:txBody>
        </p:sp>
        <mc:AlternateContent xmlns:mc="http://schemas.openxmlformats.org/markup-compatibility/2006" xmlns:a14="http://schemas.microsoft.com/office/drawing/2010/main">
          <mc:Choice Requires="a14">
            <p:sp>
              <p:nvSpPr>
                <p:cNvPr id="14" name="Rectangle 13"/>
                <p:cNvSpPr/>
                <p:nvPr/>
              </p:nvSpPr>
              <p:spPr>
                <a:xfrm>
                  <a:off x="353704" y="851614"/>
                  <a:ext cx="6351896" cy="1764585"/>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Three point charges are located on </a:t>
                  </a:r>
                  <a:r>
                    <a:rPr lang="en-US" sz="2000" dirty="0">
                      <a:solidFill>
                        <a:srgbClr val="008A3E"/>
                      </a:solidFill>
                      <a:latin typeface="Times New Roman" panose="02020603050405020304" pitchFamily="18" charset="0"/>
                      <a:cs typeface="Times New Roman" panose="02020603050405020304" pitchFamily="18" charset="0"/>
                    </a:rPr>
                    <a:t>a circular arc </a:t>
                  </a:r>
                  <a:r>
                    <a:rPr lang="en-US" sz="2000" dirty="0">
                      <a:latin typeface="Times New Roman" panose="02020603050405020304" pitchFamily="18" charset="0"/>
                      <a:cs typeface="Times New Roman" panose="02020603050405020304" pitchFamily="18" charset="0"/>
                    </a:rPr>
                    <a:t>as shown in Figure. (a) What is the </a:t>
                  </a:r>
                  <a:r>
                    <a:rPr lang="en-US" sz="2000" dirty="0">
                      <a:solidFill>
                        <a:srgbClr val="FF0000"/>
                      </a:solidFill>
                      <a:latin typeface="Times New Roman" panose="02020603050405020304" pitchFamily="18" charset="0"/>
                      <a:cs typeface="Times New Roman" panose="02020603050405020304" pitchFamily="18" charset="0"/>
                    </a:rPr>
                    <a:t>total electric field at </a:t>
                  </a:r>
                  <a:r>
                    <a:rPr lang="en-US" sz="2000" i="1" dirty="0">
                      <a:solidFill>
                        <a:srgbClr val="FF0000"/>
                      </a:solidFill>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 the center of the arc? (b) Find </a:t>
                  </a:r>
                  <a:r>
                    <a:rPr lang="en-US" sz="2000" dirty="0">
                      <a:solidFill>
                        <a:srgbClr val="FF0000"/>
                      </a:solidFill>
                      <a:latin typeface="Times New Roman" panose="02020603050405020304" pitchFamily="18" charset="0"/>
                      <a:cs typeface="Times New Roman" panose="02020603050405020304" pitchFamily="18" charset="0"/>
                    </a:rPr>
                    <a:t>the electric forc</a:t>
                  </a:r>
                  <a:r>
                    <a:rPr lang="en-US" sz="2000" dirty="0">
                      <a:latin typeface="Times New Roman" panose="02020603050405020304" pitchFamily="18" charset="0"/>
                      <a:cs typeface="Times New Roman" panose="02020603050405020304" pitchFamily="18" charset="0"/>
                    </a:rPr>
                    <a:t>e that would be exerted </a:t>
                  </a:r>
                  <a:r>
                    <a:rPr lang="en-US" sz="2000" dirty="0">
                      <a:solidFill>
                        <a:srgbClr val="0070C0"/>
                      </a:solidFill>
                      <a:latin typeface="Times New Roman" panose="02020603050405020304" pitchFamily="18" charset="0"/>
                      <a:cs typeface="Times New Roman" panose="02020603050405020304" pitchFamily="18" charset="0"/>
                    </a:rPr>
                    <a:t>on a </a:t>
                  </a:r>
                  <a14:m>
                    <m:oMath xmlns:m="http://schemas.openxmlformats.org/officeDocument/2006/math">
                      <m:r>
                        <a:rPr lang="en-US" sz="2000" b="0" i="1" smtClean="0">
                          <a:solidFill>
                            <a:srgbClr val="0070C0"/>
                          </a:solidFill>
                          <a:latin typeface="Cambria Math"/>
                          <a:cs typeface="Times New Roman" panose="02020603050405020304" pitchFamily="18" charset="0"/>
                        </a:rPr>
                        <m:t>−</m:t>
                      </m:r>
                    </m:oMath>
                  </a14:m>
                  <a:r>
                    <a:rPr lang="en-US" sz="2000" dirty="0">
                      <a:solidFill>
                        <a:srgbClr val="0070C0"/>
                      </a:solidFill>
                      <a:latin typeface="Times New Roman" panose="02020603050405020304" pitchFamily="18" charset="0"/>
                      <a:cs typeface="Times New Roman" panose="02020603050405020304" pitchFamily="18" charset="0"/>
                    </a:rPr>
                    <a:t>5.00 </a:t>
                  </a:r>
                  <a:r>
                    <a:rPr lang="en-US" sz="2000" dirty="0" err="1">
                      <a:solidFill>
                        <a:srgbClr val="0070C0"/>
                      </a:solidFill>
                      <a:latin typeface="Times New Roman" panose="02020603050405020304" pitchFamily="18" charset="0"/>
                      <a:cs typeface="Times New Roman" panose="02020603050405020304" pitchFamily="18" charset="0"/>
                    </a:rPr>
                    <a:t>nC</a:t>
                  </a:r>
                  <a:r>
                    <a:rPr lang="en-US" sz="2000" dirty="0">
                      <a:solidFill>
                        <a:srgbClr val="0070C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charge placed at </a:t>
                  </a:r>
                  <a:r>
                    <a:rPr lang="en-US" sz="2000" i="1" dirty="0">
                      <a:latin typeface="Times New Roman" panose="02020603050405020304" pitchFamily="18" charset="0"/>
                      <a:cs typeface="Times New Roman" panose="02020603050405020304" pitchFamily="18" charset="0"/>
                    </a:rPr>
                    <a:t>P .</a:t>
                  </a:r>
                  <a:endParaRPr lang="en-US" sz="2000" dirty="0"/>
                </a:p>
              </p:txBody>
            </p:sp>
          </mc:Choice>
          <mc:Fallback xmlns="">
            <p:sp>
              <p:nvSpPr>
                <p:cNvPr id="14" name="Rectangle 13"/>
                <p:cNvSpPr>
                  <a:spLocks noRot="1" noChangeAspect="1" noMove="1" noResize="1" noEditPoints="1" noAdjustHandles="1" noChangeArrowheads="1" noChangeShapeType="1" noTextEdit="1"/>
                </p:cNvSpPr>
                <p:nvPr/>
              </p:nvSpPr>
              <p:spPr>
                <a:xfrm>
                  <a:off x="353704" y="851614"/>
                  <a:ext cx="6351896" cy="1764585"/>
                </a:xfrm>
                <a:prstGeom prst="rect">
                  <a:avLst/>
                </a:prstGeom>
                <a:blipFill rotWithShape="1">
                  <a:blip r:embed="rId4"/>
                  <a:stretch>
                    <a:fillRect l="-960" t="-2304" r="-1056" b="-6912"/>
                  </a:stretch>
                </a:blipFill>
              </p:spPr>
              <p:txBody>
                <a:bodyPr/>
                <a:lstStyle/>
                <a:p>
                  <a:r>
                    <a:rPr lang="en-US">
                      <a:noFill/>
                    </a:rPr>
                    <a:t> </a:t>
                  </a:r>
                </a:p>
              </p:txBody>
            </p:sp>
          </mc:Fallback>
        </mc:AlternateContent>
        <p:pic>
          <p:nvPicPr>
            <p:cNvPr id="15" name="Picture 14"/>
            <p:cNvPicPr/>
            <p:nvPr/>
          </p:nvPicPr>
          <p:blipFill rotWithShape="1">
            <a:blip r:embed="rId5" cstate="print">
              <a:extLst>
                <a:ext uri="{BEBA8EAE-BF5A-486C-A8C5-ECC9F3942E4B}">
                  <a14:imgProps xmlns:a14="http://schemas.microsoft.com/office/drawing/2010/main">
                    <a14:imgLayer r:embed="rId6">
                      <a14:imgEffect>
                        <a14:sharpenSoften amount="30000"/>
                      </a14:imgEffect>
                    </a14:imgLayer>
                  </a14:imgProps>
                </a:ext>
                <a:ext uri="{28A0092B-C50C-407E-A947-70E740481C1C}">
                  <a14:useLocalDpi xmlns:a14="http://schemas.microsoft.com/office/drawing/2010/main" val="0"/>
                </a:ext>
              </a:extLst>
            </a:blip>
            <a:srcRect l="62587" t="36387" r="19564" b="32939"/>
            <a:stretch/>
          </p:blipFill>
          <p:spPr bwMode="auto">
            <a:xfrm>
              <a:off x="6781800" y="431800"/>
              <a:ext cx="2092656" cy="2489199"/>
            </a:xfrm>
            <a:prstGeom prst="rect">
              <a:avLst/>
            </a:prstGeom>
            <a:ln>
              <a:noFill/>
            </a:ln>
            <a:extLst>
              <a:ext uri="{53640926-AAD7-44D8-BBD7-CCE9431645EC}">
                <a14:shadowObscured xmlns:a14="http://schemas.microsoft.com/office/drawing/2010/main"/>
              </a:ext>
            </a:extLst>
          </p:spPr>
        </p:pic>
      </p:grpSp>
      <p:sp>
        <p:nvSpPr>
          <p:cNvPr id="22" name="Date Placeholder 21"/>
          <p:cNvSpPr>
            <a:spLocks noGrp="1"/>
          </p:cNvSpPr>
          <p:nvPr>
            <p:ph type="dt" sz="half" idx="10"/>
          </p:nvPr>
        </p:nvSpPr>
        <p:spPr/>
        <p:txBody>
          <a:bodyPr/>
          <a:lstStyle/>
          <a:p>
            <a:fld id="{C4BFE8AE-D47A-474C-AB2C-2C851DC1E216}" type="datetime1">
              <a:rPr lang="en-US" smtClean="0"/>
              <a:t>5/24/2022</a:t>
            </a:fld>
            <a:endParaRPr lang="en-US"/>
          </a:p>
        </p:txBody>
      </p:sp>
      <p:sp>
        <p:nvSpPr>
          <p:cNvPr id="23" name="Footer Placeholder 22"/>
          <p:cNvSpPr>
            <a:spLocks noGrp="1"/>
          </p:cNvSpPr>
          <p:nvPr>
            <p:ph type="ftr" sz="quarter" idx="11"/>
          </p:nvPr>
        </p:nvSpPr>
        <p:spPr/>
        <p:txBody>
          <a:bodyPr/>
          <a:lstStyle/>
          <a:p>
            <a:r>
              <a:rPr lang="en-US"/>
              <a:t>Topic 15/Physics Department / UCSY</a:t>
            </a:r>
          </a:p>
        </p:txBody>
      </p:sp>
      <p:sp>
        <p:nvSpPr>
          <p:cNvPr id="24" name="Slide Number Placeholder 23"/>
          <p:cNvSpPr>
            <a:spLocks noGrp="1"/>
          </p:cNvSpPr>
          <p:nvPr>
            <p:ph type="sldNum" sz="quarter" idx="12"/>
          </p:nvPr>
        </p:nvSpPr>
        <p:spPr/>
        <p:txBody>
          <a:bodyPr/>
          <a:lstStyle/>
          <a:p>
            <a:fld id="{707EF3C6-B130-421E-814F-9C07AF5FF370}" type="slidenum">
              <a:rPr lang="en-US" smtClean="0"/>
              <a:pPr/>
              <a:t>16</a:t>
            </a:fld>
            <a:endParaRPr lang="en-US"/>
          </a:p>
        </p:txBody>
      </p:sp>
      <p:grpSp>
        <p:nvGrpSpPr>
          <p:cNvPr id="20" name="Group 19"/>
          <p:cNvGrpSpPr/>
          <p:nvPr/>
        </p:nvGrpSpPr>
        <p:grpSpPr>
          <a:xfrm>
            <a:off x="304771" y="2141407"/>
            <a:ext cx="5020080" cy="2259143"/>
            <a:chOff x="304771" y="2141407"/>
            <a:chExt cx="5020080" cy="2259143"/>
          </a:xfrm>
        </p:grpSpPr>
        <p:grpSp>
          <p:nvGrpSpPr>
            <p:cNvPr id="4" name="Group 3"/>
            <p:cNvGrpSpPr/>
            <p:nvPr/>
          </p:nvGrpSpPr>
          <p:grpSpPr>
            <a:xfrm>
              <a:off x="304771" y="2141407"/>
              <a:ext cx="5020080" cy="2259143"/>
              <a:chOff x="189721" y="1265300"/>
              <a:chExt cx="5020080" cy="3012189"/>
            </a:xfrm>
          </p:grpSpPr>
          <p:sp>
            <p:nvSpPr>
              <p:cNvPr id="5" name="TextBox 4"/>
              <p:cNvSpPr txBox="1"/>
              <p:nvPr/>
            </p:nvSpPr>
            <p:spPr>
              <a:xfrm>
                <a:off x="189721" y="1265300"/>
                <a:ext cx="3276600" cy="5334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Solution, </a:t>
                </a:r>
              </a:p>
            </p:txBody>
          </p:sp>
          <p:grpSp>
            <p:nvGrpSpPr>
              <p:cNvPr id="6" name="Group 5"/>
              <p:cNvGrpSpPr/>
              <p:nvPr/>
            </p:nvGrpSpPr>
            <p:grpSpPr>
              <a:xfrm>
                <a:off x="646950" y="2550291"/>
                <a:ext cx="4562851" cy="1727198"/>
                <a:chOff x="633302" y="2572625"/>
                <a:chExt cx="4562851" cy="1727198"/>
              </a:xfrm>
            </p:grpSpPr>
            <p:grpSp>
              <p:nvGrpSpPr>
                <p:cNvPr id="7" name="Group 6"/>
                <p:cNvGrpSpPr/>
                <p:nvPr/>
              </p:nvGrpSpPr>
              <p:grpSpPr>
                <a:xfrm>
                  <a:off x="674905" y="2572625"/>
                  <a:ext cx="3728957" cy="834671"/>
                  <a:chOff x="903505" y="3066643"/>
                  <a:chExt cx="3728957" cy="834671"/>
                </a:xfrm>
              </p:grpSpPr>
              <mc:AlternateContent xmlns:mc="http://schemas.openxmlformats.org/markup-compatibility/2006" xmlns:a14="http://schemas.microsoft.com/office/drawing/2010/main">
                <mc:Choice Requires="a14">
                  <p:sp>
                    <p:nvSpPr>
                      <p:cNvPr id="9" name="TextBox 8"/>
                      <p:cNvSpPr txBox="1"/>
                      <p:nvPr/>
                    </p:nvSpPr>
                    <p:spPr>
                      <a:xfrm>
                        <a:off x="903505" y="3066643"/>
                        <a:ext cx="2301912" cy="814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1</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2</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k</m:t>
                                  </m:r>
                                </m:e>
                                <m:sub>
                                  <m:r>
                                    <m:rPr>
                                      <m:sty m:val="p"/>
                                    </m:rPr>
                                    <a:rPr lang="en-US" b="0" i="0" smtClean="0">
                                      <a:latin typeface="Cambria Math"/>
                                    </a:rPr>
                                    <m:t>e</m:t>
                                  </m:r>
                                </m:sub>
                              </m:sSub>
                              <m:f>
                                <m:fPr>
                                  <m:ctrlPr>
                                    <a:rPr lang="en-US" b="0" i="1" smtClean="0">
                                      <a:latin typeface="Cambria Math" panose="02040503050406030204" pitchFamily="18" charset="0"/>
                                    </a:rPr>
                                  </m:ctrlPr>
                                </m:fPr>
                                <m:num>
                                  <m:r>
                                    <m:rPr>
                                      <m:sty m:val="p"/>
                                    </m:rPr>
                                    <a:rPr lang="en-US" b="0" i="0" smtClean="0">
                                      <a:latin typeface="Cambria Math"/>
                                    </a:rPr>
                                    <m:t>Q</m:t>
                                  </m:r>
                                </m:num>
                                <m:den>
                                  <m:sSup>
                                    <m:sSupPr>
                                      <m:ctrlPr>
                                        <a:rPr lang="en-US" b="0" i="1" smtClean="0">
                                          <a:latin typeface="Cambria Math" panose="02040503050406030204" pitchFamily="18" charset="0"/>
                                        </a:rPr>
                                      </m:ctrlPr>
                                    </m:sSupPr>
                                    <m:e>
                                      <m:r>
                                        <m:rPr>
                                          <m:sty m:val="p"/>
                                        </m:rPr>
                                        <a:rPr lang="en-US" b="0" i="0" smtClean="0">
                                          <a:latin typeface="Cambria Math"/>
                                        </a:rPr>
                                        <m:t>r</m:t>
                                      </m:r>
                                    </m:e>
                                    <m:sup>
                                      <m:r>
                                        <a:rPr lang="en-US" b="0" i="0" smtClean="0">
                                          <a:latin typeface="Cambria Math"/>
                                        </a:rPr>
                                        <m:t>2</m:t>
                                      </m:r>
                                    </m:sup>
                                  </m:sSup>
                                </m:den>
                              </m:f>
                              <m:r>
                                <a:rPr lang="en-US" b="0" i="0" smtClean="0">
                                  <a:latin typeface="Cambria Math"/>
                                </a:rPr>
                                <m:t>        ,</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03505" y="3066643"/>
                        <a:ext cx="2301912" cy="81458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300302" y="3066643"/>
                        <a:ext cx="1332160" cy="834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3</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k</m:t>
                                  </m:r>
                                </m:e>
                                <m:sub>
                                  <m:r>
                                    <m:rPr>
                                      <m:sty m:val="p"/>
                                    </m:rPr>
                                    <a:rPr lang="en-US" b="0" i="0" smtClean="0">
                                      <a:latin typeface="Cambria Math"/>
                                    </a:rPr>
                                    <m:t>e</m:t>
                                  </m:r>
                                </m:sub>
                              </m:sSub>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m:rPr>
                                          <m:sty m:val="p"/>
                                        </m:rPr>
                                        <a:rPr lang="en-US" b="0" i="0" smtClean="0">
                                          <a:latin typeface="Cambria Math"/>
                                        </a:rPr>
                                        <m:t>q</m:t>
                                      </m:r>
                                    </m:e>
                                  </m:d>
                                </m:num>
                                <m:den>
                                  <m:sSup>
                                    <m:sSupPr>
                                      <m:ctrlPr>
                                        <a:rPr lang="en-US" b="0" i="1" smtClean="0">
                                          <a:latin typeface="Cambria Math" panose="02040503050406030204" pitchFamily="18" charset="0"/>
                                        </a:rPr>
                                      </m:ctrlPr>
                                    </m:sSupPr>
                                    <m:e>
                                      <m:r>
                                        <m:rPr>
                                          <m:sty m:val="p"/>
                                        </m:rPr>
                                        <a:rPr lang="en-US" b="0" i="0" smtClean="0">
                                          <a:latin typeface="Cambria Math"/>
                                        </a:rPr>
                                        <m:t>r</m:t>
                                      </m:r>
                                    </m:e>
                                    <m:sup>
                                      <m:r>
                                        <a:rPr lang="en-US" b="0" i="0" smtClean="0">
                                          <a:latin typeface="Cambria Math"/>
                                        </a:rPr>
                                        <m:t>2</m:t>
                                      </m:r>
                                    </m:sup>
                                  </m:sSup>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300302" y="3066643"/>
                        <a:ext cx="1332160" cy="834671"/>
                      </a:xfrm>
                      <a:prstGeom prst="rect">
                        <a:avLst/>
                      </a:prstGeom>
                      <a:blipFill rotWithShape="1">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633302" y="3778142"/>
                      <a:ext cx="4562851" cy="5216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y</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1</m:t>
                                </m:r>
                                <m:r>
                                  <m:rPr>
                                    <m:sty m:val="p"/>
                                  </m:rPr>
                                  <a:rPr lang="en-US" b="0" i="0" smtClean="0">
                                    <a:latin typeface="Cambria Math"/>
                                  </a:rPr>
                                  <m:t>y</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2</m:t>
                                </m:r>
                                <m:r>
                                  <m:rPr>
                                    <m:sty m:val="p"/>
                                  </m:rPr>
                                  <a:rPr lang="en-US" b="0" i="0" smtClean="0">
                                    <a:latin typeface="Cambria Math"/>
                                  </a:rPr>
                                  <m:t>y</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1</m:t>
                                </m:r>
                              </m:sub>
                            </m:sSub>
                            <m:r>
                              <m:rPr>
                                <m:sty m:val="p"/>
                              </m:rPr>
                              <a:rPr lang="en-US" b="0" i="0" smtClean="0">
                                <a:latin typeface="Cambria Math"/>
                              </a:rPr>
                              <m:t>sin</m:t>
                            </m:r>
                            <m:r>
                              <a:rPr lang="en-US" b="0" i="0" smtClean="0">
                                <a:latin typeface="Cambria Math"/>
                              </a:rPr>
                              <m:t>30°−</m:t>
                            </m:r>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E</m:t>
                                </m:r>
                              </m:e>
                              <m:sub>
                                <m:r>
                                  <a:rPr lang="en-US" b="0" i="0" smtClean="0">
                                    <a:latin typeface="Cambria Math"/>
                                    <a:ea typeface="Cambria Math"/>
                                  </a:rPr>
                                  <m:t>2</m:t>
                                </m:r>
                              </m:sub>
                            </m:sSub>
                            <m:r>
                              <m:rPr>
                                <m:sty m:val="p"/>
                              </m:rPr>
                              <a:rPr lang="en-US" b="0" i="0" smtClean="0">
                                <a:latin typeface="Cambria Math"/>
                                <a:ea typeface="Cambria Math"/>
                              </a:rPr>
                              <m:t>sin</m:t>
                            </m:r>
                            <m:r>
                              <a:rPr lang="en-US" b="0" i="0" smtClean="0">
                                <a:latin typeface="Cambria Math"/>
                                <a:ea typeface="Cambria Math"/>
                              </a:rPr>
                              <m:t>30°=0</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33302" y="3778142"/>
                      <a:ext cx="4562851" cy="521681"/>
                    </a:xfrm>
                    <a:prstGeom prst="rect">
                      <a:avLst/>
                    </a:prstGeom>
                    <a:blipFill rotWithShape="1">
                      <a:blip r:embed="rId9"/>
                      <a:stretch>
                        <a:fillRect b="-9375"/>
                      </a:stretch>
                    </a:blipFill>
                  </p:spPr>
                  <p:txBody>
                    <a:bodyPr/>
                    <a:lstStyle/>
                    <a:p>
                      <a:r>
                        <a:rPr lang="en-US">
                          <a:noFill/>
                        </a:rPr>
                        <a:t> </a:t>
                      </a:r>
                    </a:p>
                  </p:txBody>
                </p:sp>
              </mc:Fallback>
            </mc:AlternateContent>
          </p:grpSp>
        </p:grpSp>
        <p:sp>
          <p:nvSpPr>
            <p:cNvPr id="2" name="Rectangle 1"/>
            <p:cNvSpPr/>
            <p:nvPr/>
          </p:nvSpPr>
          <p:spPr>
            <a:xfrm>
              <a:off x="533400" y="2541517"/>
              <a:ext cx="1772537" cy="369332"/>
            </a:xfrm>
            <a:prstGeom prst="rect">
              <a:avLst/>
            </a:prstGeom>
          </p:spPr>
          <p:txBody>
            <a:bodyPr wrap="none">
              <a:spAutoFit/>
            </a:bodyPr>
            <a:lstStyle/>
            <a:p>
              <a:r>
                <a:rPr lang="en-US" dirty="0"/>
                <a:t>(a) E = ?  ( at P )</a:t>
              </a:r>
            </a:p>
          </p:txBody>
        </p:sp>
      </p:grpSp>
    </p:spTree>
    <p:extLst>
      <p:ext uri="{BB962C8B-B14F-4D97-AF65-F5344CB8AC3E}">
        <p14:creationId xmlns:p14="http://schemas.microsoft.com/office/powerpoint/2010/main" val="3587940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94585-DB67-47AE-9458-A501A1D47C2B}"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17</a:t>
            </a:fld>
            <a:endParaRPr lang="en-US"/>
          </a:p>
        </p:txBody>
      </p:sp>
      <p:grpSp>
        <p:nvGrpSpPr>
          <p:cNvPr id="14" name="Group 13"/>
          <p:cNvGrpSpPr/>
          <p:nvPr/>
        </p:nvGrpSpPr>
        <p:grpSpPr>
          <a:xfrm>
            <a:off x="935288" y="361950"/>
            <a:ext cx="6303712" cy="4103132"/>
            <a:chOff x="838200" y="449818"/>
            <a:chExt cx="6303712" cy="4103132"/>
          </a:xfrm>
        </p:grpSpPr>
        <p:grpSp>
          <p:nvGrpSpPr>
            <p:cNvPr id="5" name="Group 4"/>
            <p:cNvGrpSpPr/>
            <p:nvPr/>
          </p:nvGrpSpPr>
          <p:grpSpPr>
            <a:xfrm>
              <a:off x="874409" y="449818"/>
              <a:ext cx="4251613" cy="1528736"/>
              <a:chOff x="147851" y="3053476"/>
              <a:chExt cx="4251613" cy="2038314"/>
            </a:xfrm>
          </p:grpSpPr>
          <mc:AlternateContent xmlns:mc="http://schemas.openxmlformats.org/markup-compatibility/2006" xmlns:a14="http://schemas.microsoft.com/office/drawing/2010/main">
            <mc:Choice Requires="a14">
              <p:sp>
                <p:nvSpPr>
                  <p:cNvPr id="6" name="Rectangle 5"/>
                  <p:cNvSpPr/>
                  <p:nvPr/>
                </p:nvSpPr>
                <p:spPr>
                  <a:xfrm>
                    <a:off x="191429" y="3053476"/>
                    <a:ext cx="223253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m:rPr>
                                  <m:sty m:val="p"/>
                                </m:rPr>
                                <a:rPr lang="en-US" b="0" i="0" smtClean="0">
                                  <a:solidFill>
                                    <a:prstClr val="black"/>
                                  </a:solidFill>
                                  <a:latin typeface="Cambria Math"/>
                                </a:rPr>
                                <m:t>x</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r>
                                <m:rPr>
                                  <m:sty m:val="p"/>
                                </m:rPr>
                                <a:rPr lang="en-US" b="0" i="0" smtClean="0">
                                  <a:solidFill>
                                    <a:prstClr val="black"/>
                                  </a:solidFill>
                                  <a:latin typeface="Cambria Math"/>
                                </a:rPr>
                                <m:t>x</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r>
                                <m:rPr>
                                  <m:sty m:val="p"/>
                                </m:rPr>
                                <a:rPr lang="en-US" b="0" i="0" smtClean="0">
                                  <a:solidFill>
                                    <a:prstClr val="black"/>
                                  </a:solidFill>
                                  <a:latin typeface="Cambria Math"/>
                                </a:rPr>
                                <m:t>x</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3</m:t>
                              </m:r>
                            </m:sub>
                          </m:sSub>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91429" y="3053476"/>
                    <a:ext cx="2232534" cy="492443"/>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7851" y="4257117"/>
                    <a:ext cx="4251613" cy="834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k</m:t>
                              </m:r>
                            </m:e>
                            <m:sub>
                              <m:r>
                                <m:rPr>
                                  <m:sty m:val="p"/>
                                </m:rPr>
                                <a:rPr lang="en-US" b="0" i="0" smtClean="0">
                                  <a:latin typeface="Cambria Math"/>
                                </a:rPr>
                                <m:t>e</m:t>
                              </m:r>
                            </m:sub>
                          </m:sSub>
                          <m:f>
                            <m:fPr>
                              <m:ctrlPr>
                                <a:rPr lang="en-US" b="0" i="1" smtClean="0">
                                  <a:latin typeface="Cambria Math" panose="02040503050406030204" pitchFamily="18" charset="0"/>
                                </a:rPr>
                              </m:ctrlPr>
                            </m:fPr>
                            <m:num>
                              <m:r>
                                <m:rPr>
                                  <m:sty m:val="p"/>
                                </m:rPr>
                                <a:rPr lang="en-US" b="0" i="0" smtClean="0">
                                  <a:latin typeface="Cambria Math"/>
                                </a:rPr>
                                <m:t>Q</m:t>
                              </m:r>
                            </m:num>
                            <m:den>
                              <m:sSup>
                                <m:sSupPr>
                                  <m:ctrlPr>
                                    <a:rPr lang="en-US" b="0" i="1" smtClean="0">
                                      <a:latin typeface="Cambria Math" panose="02040503050406030204" pitchFamily="18" charset="0"/>
                                    </a:rPr>
                                  </m:ctrlPr>
                                </m:sSupPr>
                                <m:e>
                                  <m:r>
                                    <m:rPr>
                                      <m:sty m:val="p"/>
                                    </m:rPr>
                                    <a:rPr lang="en-US" b="0" i="0" smtClean="0">
                                      <a:latin typeface="Cambria Math"/>
                                    </a:rPr>
                                    <m:t>r</m:t>
                                  </m:r>
                                </m:e>
                                <m:sup>
                                  <m:r>
                                    <a:rPr lang="en-US" b="0" i="0" smtClean="0">
                                      <a:latin typeface="Cambria Math"/>
                                    </a:rPr>
                                    <m:t>2</m:t>
                                  </m:r>
                                </m:sup>
                              </m:sSup>
                            </m:den>
                          </m:f>
                          <m:r>
                            <m:rPr>
                              <m:sty m:val="p"/>
                            </m:rPr>
                            <a:rPr lang="en-US" b="0" i="0" smtClean="0">
                              <a:latin typeface="Cambria Math"/>
                            </a:rPr>
                            <m:t>cos</m:t>
                          </m:r>
                          <m:r>
                            <a:rPr lang="en-US" b="0" i="0" smtClean="0">
                              <a:latin typeface="Cambria Math"/>
                            </a:rPr>
                            <m:t>30°+</m:t>
                          </m:r>
                          <m:sSub>
                            <m:sSubPr>
                              <m:ctrlPr>
                                <a:rPr lang="en-US" i="1">
                                  <a:latin typeface="Cambria Math" panose="02040503050406030204" pitchFamily="18" charset="0"/>
                                </a:rPr>
                              </m:ctrlPr>
                            </m:sSubPr>
                            <m:e>
                              <m:r>
                                <m:rPr>
                                  <m:sty m:val="p"/>
                                </m:rPr>
                                <a:rPr lang="en-US">
                                  <a:latin typeface="Cambria Math"/>
                                </a:rPr>
                                <m:t>k</m:t>
                              </m:r>
                            </m:e>
                            <m:sub>
                              <m:r>
                                <m:rPr>
                                  <m:sty m:val="p"/>
                                </m:rPr>
                                <a:rPr lang="en-US">
                                  <a:latin typeface="Cambria Math"/>
                                </a:rPr>
                                <m:t>e</m:t>
                              </m:r>
                            </m:sub>
                          </m:sSub>
                          <m:f>
                            <m:fPr>
                              <m:ctrlPr>
                                <a:rPr lang="en-US" i="1">
                                  <a:latin typeface="Cambria Math" panose="02040503050406030204" pitchFamily="18" charset="0"/>
                                </a:rPr>
                              </m:ctrlPr>
                            </m:fPr>
                            <m:num>
                              <m:r>
                                <m:rPr>
                                  <m:sty m:val="p"/>
                                </m:rPr>
                                <a:rPr lang="en-US">
                                  <a:latin typeface="Cambria Math"/>
                                </a:rPr>
                                <m:t>Q</m:t>
                              </m:r>
                            </m:num>
                            <m:den>
                              <m:sSup>
                                <m:sSupPr>
                                  <m:ctrlPr>
                                    <a:rPr lang="en-US" i="1">
                                      <a:latin typeface="Cambria Math" panose="02040503050406030204" pitchFamily="18" charset="0"/>
                                    </a:rPr>
                                  </m:ctrlPr>
                                </m:sSupPr>
                                <m:e>
                                  <m:r>
                                    <m:rPr>
                                      <m:sty m:val="p"/>
                                    </m:rPr>
                                    <a:rPr lang="en-US">
                                      <a:latin typeface="Cambria Math"/>
                                    </a:rPr>
                                    <m:t>r</m:t>
                                  </m:r>
                                </m:e>
                                <m:sup>
                                  <m:r>
                                    <a:rPr lang="en-US">
                                      <a:latin typeface="Cambria Math"/>
                                    </a:rPr>
                                    <m:t>2</m:t>
                                  </m:r>
                                </m:sup>
                              </m:sSup>
                            </m:den>
                          </m:f>
                          <m:r>
                            <m:rPr>
                              <m:sty m:val="p"/>
                            </m:rPr>
                            <a:rPr lang="en-US">
                              <a:latin typeface="Cambria Math"/>
                            </a:rPr>
                            <m:t>cos</m:t>
                          </m:r>
                          <m:r>
                            <a:rPr lang="en-US">
                              <a:latin typeface="Cambria Math"/>
                            </a:rPr>
                            <m:t>30°−</m:t>
                          </m:r>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k</m:t>
                              </m:r>
                            </m:e>
                            <m:sub>
                              <m:r>
                                <m:rPr>
                                  <m:sty m:val="p"/>
                                </m:rPr>
                                <a:rPr lang="en-US" b="0" i="0" smtClean="0">
                                  <a:latin typeface="Cambria Math"/>
                                  <a:ea typeface="Cambria Math"/>
                                </a:rPr>
                                <m:t>e</m:t>
                              </m:r>
                            </m:sub>
                          </m:sSub>
                          <m:f>
                            <m:fPr>
                              <m:ctrlPr>
                                <a:rPr lang="en-US" b="0" i="1" smtClean="0">
                                  <a:latin typeface="Cambria Math" panose="02040503050406030204" pitchFamily="18" charset="0"/>
                                  <a:ea typeface="Cambria Math"/>
                                </a:rPr>
                              </m:ctrlPr>
                            </m:fPr>
                            <m:num>
                              <m:d>
                                <m:dPr>
                                  <m:begChr m:val="|"/>
                                  <m:endChr m:val="|"/>
                                  <m:ctrlPr>
                                    <a:rPr lang="en-US" b="0" i="1" smtClean="0">
                                      <a:latin typeface="Cambria Math" panose="02040503050406030204" pitchFamily="18" charset="0"/>
                                      <a:ea typeface="Cambria Math"/>
                                    </a:rPr>
                                  </m:ctrlPr>
                                </m:dPr>
                                <m:e>
                                  <m:r>
                                    <m:rPr>
                                      <m:sty m:val="p"/>
                                    </m:rPr>
                                    <a:rPr lang="en-US" b="0" i="0" smtClean="0">
                                      <a:latin typeface="Cambria Math"/>
                                      <a:ea typeface="Cambria Math"/>
                                    </a:rPr>
                                    <m:t>q</m:t>
                                  </m:r>
                                </m:e>
                              </m:d>
                            </m:num>
                            <m:den>
                              <m:sSup>
                                <m:sSupPr>
                                  <m:ctrlPr>
                                    <a:rPr lang="en-US" b="0" i="1" smtClean="0">
                                      <a:latin typeface="Cambria Math" panose="02040503050406030204" pitchFamily="18" charset="0"/>
                                      <a:ea typeface="Cambria Math"/>
                                    </a:rPr>
                                  </m:ctrlPr>
                                </m:sSupPr>
                                <m:e>
                                  <m:r>
                                    <m:rPr>
                                      <m:sty m:val="p"/>
                                    </m:rPr>
                                    <a:rPr lang="en-US" b="0" i="0" smtClean="0">
                                      <a:latin typeface="Cambria Math"/>
                                      <a:ea typeface="Cambria Math"/>
                                    </a:rPr>
                                    <m:t>r</m:t>
                                  </m:r>
                                </m:e>
                                <m:sup>
                                  <m:r>
                                    <a:rPr lang="en-US" b="0" i="0" smtClean="0">
                                      <a:latin typeface="Cambria Math"/>
                                      <a:ea typeface="Cambria Math"/>
                                    </a:rPr>
                                    <m:t>2</m:t>
                                  </m:r>
                                </m:sup>
                              </m:sSup>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47851" y="4257117"/>
                    <a:ext cx="4251613" cy="83467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3564" y="3647517"/>
                    <a:ext cx="3377078" cy="49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m:rPr>
                                  <m:sty m:val="p"/>
                                </m:rPr>
                                <a:rPr lang="en-US" i="0">
                                  <a:solidFill>
                                    <a:prstClr val="black"/>
                                  </a:solidFill>
                                  <a:latin typeface="Cambria Math"/>
                                </a:rPr>
                                <m:t>E</m:t>
                              </m:r>
                            </m:e>
                            <m:sub>
                              <m:r>
                                <m:rPr>
                                  <m:sty m:val="p"/>
                                </m:rPr>
                                <a:rPr lang="en-US" i="0">
                                  <a:solidFill>
                                    <a:prstClr val="black"/>
                                  </a:solidFill>
                                  <a:latin typeface="Cambria Math"/>
                                </a:rPr>
                                <m:t>x</m:t>
                              </m:r>
                            </m:sub>
                          </m:sSub>
                          <m:r>
                            <a:rPr lang="en-US" i="0">
                              <a:solidFill>
                                <a:prstClr val="black"/>
                              </a:solidFill>
                              <a:latin typeface="Cambria Math"/>
                            </a:rPr>
                            <m:t>=</m:t>
                          </m:r>
                          <m:sSub>
                            <m:sSubPr>
                              <m:ctrlPr>
                                <a:rPr lang="en-US" i="1">
                                  <a:solidFill>
                                    <a:prstClr val="black"/>
                                  </a:solidFill>
                                  <a:latin typeface="Cambria Math" panose="02040503050406030204" pitchFamily="18" charset="0"/>
                                </a:rPr>
                              </m:ctrlPr>
                            </m:sSubPr>
                            <m:e>
                              <m:r>
                                <m:rPr>
                                  <m:sty m:val="p"/>
                                </m:rPr>
                                <a:rPr lang="en-US" i="0">
                                  <a:solidFill>
                                    <a:prstClr val="black"/>
                                  </a:solidFill>
                                  <a:latin typeface="Cambria Math"/>
                                </a:rPr>
                                <m:t>E</m:t>
                              </m:r>
                            </m:e>
                            <m:sub>
                              <m:r>
                                <a:rPr lang="en-US" i="0">
                                  <a:solidFill>
                                    <a:prstClr val="black"/>
                                  </a:solidFill>
                                  <a:latin typeface="Cambria Math"/>
                                </a:rPr>
                                <m:t>1</m:t>
                              </m:r>
                            </m:sub>
                          </m:sSub>
                          <m:r>
                            <m:rPr>
                              <m:sty m:val="p"/>
                            </m:rPr>
                            <a:rPr lang="en-US" i="0">
                              <a:solidFill>
                                <a:prstClr val="black"/>
                              </a:solidFill>
                              <a:latin typeface="Cambria Math"/>
                            </a:rPr>
                            <m:t>cos</m:t>
                          </m:r>
                          <m:r>
                            <a:rPr lang="en-US" i="0">
                              <a:solidFill>
                                <a:prstClr val="black"/>
                              </a:solidFill>
                              <a:latin typeface="Cambria Math"/>
                            </a:rPr>
                            <m:t>30°+</m:t>
                          </m:r>
                          <m:sSub>
                            <m:sSubPr>
                              <m:ctrlPr>
                                <a:rPr lang="en-US" i="1">
                                  <a:solidFill>
                                    <a:prstClr val="black"/>
                                  </a:solidFill>
                                  <a:latin typeface="Cambria Math" panose="02040503050406030204" pitchFamily="18" charset="0"/>
                                  <a:ea typeface="Cambria Math"/>
                                </a:rPr>
                              </m:ctrlPr>
                            </m:sSubPr>
                            <m:e>
                              <m:r>
                                <m:rPr>
                                  <m:sty m:val="p"/>
                                </m:rPr>
                                <a:rPr lang="en-US" i="0">
                                  <a:solidFill>
                                    <a:prstClr val="black"/>
                                  </a:solidFill>
                                  <a:latin typeface="Cambria Math"/>
                                  <a:ea typeface="Cambria Math"/>
                                </a:rPr>
                                <m:t>E</m:t>
                              </m:r>
                            </m:e>
                            <m:sub>
                              <m:r>
                                <a:rPr lang="en-US" i="0">
                                  <a:solidFill>
                                    <a:prstClr val="black"/>
                                  </a:solidFill>
                                  <a:latin typeface="Cambria Math"/>
                                  <a:ea typeface="Cambria Math"/>
                                </a:rPr>
                                <m:t>2</m:t>
                              </m:r>
                            </m:sub>
                          </m:sSub>
                          <m:r>
                            <m:rPr>
                              <m:sty m:val="p"/>
                            </m:rPr>
                            <a:rPr lang="en-US" i="0">
                              <a:solidFill>
                                <a:prstClr val="black"/>
                              </a:solidFill>
                              <a:latin typeface="Cambria Math"/>
                              <a:ea typeface="Cambria Math"/>
                            </a:rPr>
                            <m:t>cos</m:t>
                          </m:r>
                          <m:r>
                            <a:rPr lang="en-US" i="0">
                              <a:solidFill>
                                <a:prstClr val="black"/>
                              </a:solidFill>
                              <a:latin typeface="Cambria Math"/>
                              <a:ea typeface="Cambria Math"/>
                            </a:rPr>
                            <m:t>30°−</m:t>
                          </m:r>
                          <m:sSub>
                            <m:sSubPr>
                              <m:ctrlPr>
                                <a:rPr lang="en-US" i="1">
                                  <a:solidFill>
                                    <a:prstClr val="black"/>
                                  </a:solidFill>
                                  <a:latin typeface="Cambria Math" panose="02040503050406030204" pitchFamily="18" charset="0"/>
                                  <a:ea typeface="Cambria Math"/>
                                </a:rPr>
                              </m:ctrlPr>
                            </m:sSubPr>
                            <m:e>
                              <m:r>
                                <m:rPr>
                                  <m:sty m:val="p"/>
                                </m:rPr>
                                <a:rPr lang="en-US" i="0">
                                  <a:solidFill>
                                    <a:prstClr val="black"/>
                                  </a:solidFill>
                                  <a:latin typeface="Cambria Math"/>
                                  <a:ea typeface="Cambria Math"/>
                                </a:rPr>
                                <m:t>E</m:t>
                              </m:r>
                            </m:e>
                            <m:sub>
                              <m:r>
                                <a:rPr lang="en-US" i="0">
                                  <a:solidFill>
                                    <a:prstClr val="black"/>
                                  </a:solidFill>
                                  <a:latin typeface="Cambria Math"/>
                                  <a:ea typeface="Cambria Math"/>
                                </a:rPr>
                                <m:t>3</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63564" y="3647517"/>
                    <a:ext cx="3377078" cy="492442"/>
                  </a:xfrm>
                  <a:prstGeom prst="rect">
                    <a:avLst/>
                  </a:prstGeom>
                  <a:blipFill rotWithShape="1">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p:cNvSpPr txBox="1"/>
                <p:nvPr/>
              </p:nvSpPr>
              <p:spPr>
                <a:xfrm>
                  <a:off x="914400" y="2038350"/>
                  <a:ext cx="2915990" cy="626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r>
                          <a:rPr lang="en-US" b="0" i="0" smtClean="0">
                            <a:latin typeface="Cambria Math"/>
                          </a:rPr>
                          <m:t>=2</m:t>
                        </m:r>
                        <m:sSub>
                          <m:sSubPr>
                            <m:ctrlPr>
                              <a:rPr lang="en-US" b="0" i="1" smtClean="0">
                                <a:latin typeface="Cambria Math" panose="02040503050406030204" pitchFamily="18" charset="0"/>
                              </a:rPr>
                            </m:ctrlPr>
                          </m:sSubPr>
                          <m:e>
                            <m:r>
                              <m:rPr>
                                <m:sty m:val="p"/>
                              </m:rPr>
                              <a:rPr lang="en-US" b="0" i="0" smtClean="0">
                                <a:latin typeface="Cambria Math"/>
                              </a:rPr>
                              <m:t>k</m:t>
                            </m:r>
                          </m:e>
                          <m:sub>
                            <m:r>
                              <m:rPr>
                                <m:sty m:val="p"/>
                              </m:rPr>
                              <a:rPr lang="en-US" b="0" i="0" smtClean="0">
                                <a:latin typeface="Cambria Math"/>
                              </a:rPr>
                              <m:t>e</m:t>
                            </m:r>
                          </m:sub>
                        </m:sSub>
                        <m:f>
                          <m:fPr>
                            <m:ctrlPr>
                              <a:rPr lang="en-US" b="0" i="1" smtClean="0">
                                <a:latin typeface="Cambria Math" panose="02040503050406030204" pitchFamily="18" charset="0"/>
                              </a:rPr>
                            </m:ctrlPr>
                          </m:fPr>
                          <m:num>
                            <m:r>
                              <m:rPr>
                                <m:sty m:val="p"/>
                              </m:rPr>
                              <a:rPr lang="en-US" b="0" i="0" smtClean="0">
                                <a:latin typeface="Cambria Math"/>
                              </a:rPr>
                              <m:t>Q</m:t>
                            </m:r>
                          </m:num>
                          <m:den>
                            <m:sSup>
                              <m:sSupPr>
                                <m:ctrlPr>
                                  <a:rPr lang="en-US" b="0" i="1" smtClean="0">
                                    <a:latin typeface="Cambria Math" panose="02040503050406030204" pitchFamily="18" charset="0"/>
                                  </a:rPr>
                                </m:ctrlPr>
                              </m:sSupPr>
                              <m:e>
                                <m:r>
                                  <m:rPr>
                                    <m:sty m:val="p"/>
                                  </m:rPr>
                                  <a:rPr lang="en-US" b="0" i="0" smtClean="0">
                                    <a:latin typeface="Cambria Math"/>
                                  </a:rPr>
                                  <m:t>r</m:t>
                                </m:r>
                              </m:e>
                              <m:sup>
                                <m:r>
                                  <a:rPr lang="en-US" b="0" i="0" smtClean="0">
                                    <a:latin typeface="Cambria Math"/>
                                  </a:rPr>
                                  <m:t>2</m:t>
                                </m:r>
                              </m:sup>
                            </m:sSup>
                          </m:den>
                        </m:f>
                        <m:r>
                          <m:rPr>
                            <m:sty m:val="p"/>
                          </m:rPr>
                          <a:rPr lang="en-US" b="0" i="0" smtClean="0">
                            <a:latin typeface="Cambria Math"/>
                          </a:rPr>
                          <m:t>cos</m:t>
                        </m:r>
                        <m:r>
                          <a:rPr lang="en-US" b="0" i="0" smtClean="0">
                            <a:latin typeface="Cambria Math"/>
                          </a:rPr>
                          <m:t>30°−</m:t>
                        </m:r>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k</m:t>
                            </m:r>
                          </m:e>
                          <m:sub>
                            <m:r>
                              <m:rPr>
                                <m:sty m:val="p"/>
                              </m:rPr>
                              <a:rPr lang="en-US" b="0" i="0" smtClean="0">
                                <a:latin typeface="Cambria Math"/>
                                <a:ea typeface="Cambria Math"/>
                              </a:rPr>
                              <m:t>e</m:t>
                            </m:r>
                          </m:sub>
                        </m:sSub>
                        <m:f>
                          <m:fPr>
                            <m:ctrlPr>
                              <a:rPr lang="en-US" b="0" i="1" smtClean="0">
                                <a:latin typeface="Cambria Math" panose="02040503050406030204" pitchFamily="18" charset="0"/>
                                <a:ea typeface="Cambria Math"/>
                              </a:rPr>
                            </m:ctrlPr>
                          </m:fPr>
                          <m:num>
                            <m:d>
                              <m:dPr>
                                <m:begChr m:val="|"/>
                                <m:endChr m:val="|"/>
                                <m:ctrlPr>
                                  <a:rPr lang="en-US" b="0" i="1" smtClean="0">
                                    <a:latin typeface="Cambria Math" panose="02040503050406030204" pitchFamily="18" charset="0"/>
                                    <a:ea typeface="Cambria Math"/>
                                  </a:rPr>
                                </m:ctrlPr>
                              </m:dPr>
                              <m:e>
                                <m:r>
                                  <m:rPr>
                                    <m:sty m:val="p"/>
                                  </m:rPr>
                                  <a:rPr lang="en-US" b="0" i="0" smtClean="0">
                                    <a:latin typeface="Cambria Math"/>
                                    <a:ea typeface="Cambria Math"/>
                                  </a:rPr>
                                  <m:t>q</m:t>
                                </m:r>
                              </m:e>
                            </m:d>
                          </m:num>
                          <m:den>
                            <m:sSup>
                              <m:sSupPr>
                                <m:ctrlPr>
                                  <a:rPr lang="en-US" b="0" i="1" smtClean="0">
                                    <a:latin typeface="Cambria Math" panose="02040503050406030204" pitchFamily="18" charset="0"/>
                                    <a:ea typeface="Cambria Math"/>
                                  </a:rPr>
                                </m:ctrlPr>
                              </m:sSupPr>
                              <m:e>
                                <m:r>
                                  <m:rPr>
                                    <m:sty m:val="p"/>
                                  </m:rPr>
                                  <a:rPr lang="en-US" b="0" i="0" smtClean="0">
                                    <a:latin typeface="Cambria Math"/>
                                    <a:ea typeface="Cambria Math"/>
                                  </a:rPr>
                                  <m:t>r</m:t>
                                </m:r>
                              </m:e>
                              <m:sup>
                                <m:r>
                                  <a:rPr lang="en-US" b="0" i="0" smtClean="0">
                                    <a:latin typeface="Cambria Math"/>
                                    <a:ea typeface="Cambria Math"/>
                                  </a:rPr>
                                  <m:t>2</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14400" y="2038350"/>
                  <a:ext cx="2915990" cy="626005"/>
                </a:xfrm>
                <a:prstGeom prst="rect">
                  <a:avLst/>
                </a:prstGeom>
                <a:blipFill rotWithShape="1">
                  <a:blip r:embed="rId5"/>
                  <a:stretch>
                    <a:fillRect/>
                  </a:stretch>
                </a:blipFill>
              </p:spPr>
              <p:txBody>
                <a:bodyPr/>
                <a:lstStyle/>
                <a:p>
                  <a:r>
                    <a:rPr lang="en-US">
                      <a:noFill/>
                    </a:rPr>
                    <a:t> </a:t>
                  </a:r>
                </a:p>
              </p:txBody>
            </p:sp>
          </mc:Fallback>
        </mc:AlternateContent>
        <p:grpSp>
          <p:nvGrpSpPr>
            <p:cNvPr id="13" name="Group 12"/>
            <p:cNvGrpSpPr/>
            <p:nvPr/>
          </p:nvGrpSpPr>
          <p:grpSpPr>
            <a:xfrm>
              <a:off x="838200" y="2724150"/>
              <a:ext cx="6303712" cy="1828800"/>
              <a:chOff x="925009" y="2876550"/>
              <a:chExt cx="6303712" cy="1828800"/>
            </a:xfrm>
          </p:grpSpPr>
          <mc:AlternateContent xmlns:mc="http://schemas.openxmlformats.org/markup-compatibility/2006" xmlns:a14="http://schemas.microsoft.com/office/drawing/2010/main">
            <mc:Choice Requires="a14">
              <p:sp>
                <p:nvSpPr>
                  <p:cNvPr id="10" name="Rectangle 9"/>
                  <p:cNvSpPr/>
                  <p:nvPr/>
                </p:nvSpPr>
                <p:spPr>
                  <a:xfrm>
                    <a:off x="990600" y="2876550"/>
                    <a:ext cx="2735364"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E</m:t>
                              </m:r>
                            </m:e>
                            <m:sub>
                              <m:r>
                                <m:rPr>
                                  <m:sty m:val="p"/>
                                </m:rPr>
                                <a:rPr lang="en-US" b="0" i="0" smtClean="0">
                                  <a:latin typeface="Cambria Math"/>
                                  <a:ea typeface="Cambria Math"/>
                                </a:rPr>
                                <m:t>x</m:t>
                              </m:r>
                            </m:sub>
                          </m:sSub>
                          <m:r>
                            <a:rPr lang="en-US" b="0" i="0"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m:rPr>
                                      <m:sty m:val="p"/>
                                    </m:rPr>
                                    <a:rPr lang="en-US" b="0" i="0" smtClean="0">
                                      <a:latin typeface="Cambria Math"/>
                                      <a:ea typeface="Cambria Math"/>
                                    </a:rPr>
                                    <m:t>k</m:t>
                                  </m:r>
                                </m:e>
                                <m:sub>
                                  <m:r>
                                    <m:rPr>
                                      <m:sty m:val="p"/>
                                    </m:rPr>
                                    <a:rPr lang="en-US" b="0" i="0" smtClean="0">
                                      <a:latin typeface="Cambria Math"/>
                                      <a:ea typeface="Cambria Math"/>
                                    </a:rPr>
                                    <m:t>e</m:t>
                                  </m:r>
                                </m:sub>
                              </m:sSub>
                            </m:num>
                            <m:den>
                              <m:sSup>
                                <m:sSupPr>
                                  <m:ctrlPr>
                                    <a:rPr lang="en-US" b="0" i="1" smtClean="0">
                                      <a:latin typeface="Cambria Math" panose="02040503050406030204" pitchFamily="18" charset="0"/>
                                      <a:ea typeface="Cambria Math"/>
                                    </a:rPr>
                                  </m:ctrlPr>
                                </m:sSupPr>
                                <m:e>
                                  <m:r>
                                    <m:rPr>
                                      <m:sty m:val="p"/>
                                    </m:rPr>
                                    <a:rPr lang="en-US" b="0" i="0" smtClean="0">
                                      <a:latin typeface="Cambria Math"/>
                                      <a:ea typeface="Cambria Math"/>
                                    </a:rPr>
                                    <m:t>r</m:t>
                                  </m:r>
                                </m:e>
                                <m:sup>
                                  <m:r>
                                    <a:rPr lang="en-US" b="0" i="0" smtClean="0">
                                      <a:latin typeface="Cambria Math"/>
                                      <a:ea typeface="Cambria Math"/>
                                    </a:rPr>
                                    <m:t>2</m:t>
                                  </m:r>
                                </m:sup>
                              </m:sSup>
                            </m:den>
                          </m:f>
                          <m:d>
                            <m:dPr>
                              <m:ctrlPr>
                                <a:rPr lang="en-US" b="0" i="1" smtClean="0">
                                  <a:latin typeface="Cambria Math" panose="02040503050406030204" pitchFamily="18" charset="0"/>
                                  <a:ea typeface="Cambria Math"/>
                                </a:rPr>
                              </m:ctrlPr>
                            </m:dPr>
                            <m:e>
                              <m:r>
                                <a:rPr lang="en-US" b="0" i="0" smtClean="0">
                                  <a:latin typeface="Cambria Math"/>
                                  <a:ea typeface="Cambria Math"/>
                                </a:rPr>
                                <m:t>2</m:t>
                              </m:r>
                              <m:r>
                                <m:rPr>
                                  <m:sty m:val="p"/>
                                </m:rPr>
                                <a:rPr lang="en-US" b="0" i="0" smtClean="0">
                                  <a:latin typeface="Cambria Math"/>
                                  <a:ea typeface="Cambria Math"/>
                                </a:rPr>
                                <m:t>Qcos</m:t>
                              </m:r>
                              <m:r>
                                <a:rPr lang="en-US" b="0" i="0" smtClean="0">
                                  <a:latin typeface="Cambria Math"/>
                                  <a:ea typeface="Cambria Math"/>
                                </a:rPr>
                                <m:t>30°−</m:t>
                              </m:r>
                              <m:d>
                                <m:dPr>
                                  <m:begChr m:val="|"/>
                                  <m:endChr m:val="|"/>
                                  <m:ctrlPr>
                                    <a:rPr lang="en-US" b="0" i="1" smtClean="0">
                                      <a:latin typeface="Cambria Math" panose="02040503050406030204" pitchFamily="18" charset="0"/>
                                      <a:ea typeface="Cambria Math"/>
                                    </a:rPr>
                                  </m:ctrlPr>
                                </m:dPr>
                                <m:e>
                                  <m:r>
                                    <m:rPr>
                                      <m:sty m:val="p"/>
                                    </m:rPr>
                                    <a:rPr lang="en-US" b="0" i="0" smtClean="0">
                                      <a:latin typeface="Cambria Math"/>
                                      <a:ea typeface="Cambria Math"/>
                                    </a:rPr>
                                    <m:t>q</m:t>
                                  </m:r>
                                </m:e>
                              </m:d>
                            </m:e>
                          </m:d>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990600" y="2876550"/>
                    <a:ext cx="2735364" cy="61651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25009" y="3562350"/>
                    <a:ext cx="6303712" cy="6873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r>
                            <a:rPr lang="en-US" b="0" i="0" smtClean="0">
                              <a:latin typeface="Cambria Math"/>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0" smtClean="0">
                                      <a:latin typeface="Cambria Math"/>
                                    </a:rPr>
                                    <m:t>8.99</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9</m:t>
                                      </m:r>
                                    </m:sup>
                                  </m:sSup>
                                </m:e>
                              </m:d>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a:rPr>
                                        <m:t>4.00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−2</m:t>
                                          </m:r>
                                        </m:sup>
                                      </m:sSup>
                                    </m:e>
                                  </m:d>
                                </m:e>
                                <m:sup>
                                  <m:r>
                                    <a:rPr lang="en-US" b="0" i="0" smtClean="0">
                                      <a:latin typeface="Cambria Math"/>
                                    </a:rPr>
                                    <m:t>2</m:t>
                                  </m:r>
                                </m:sup>
                              </m:sSup>
                            </m:den>
                          </m:f>
                          <m:d>
                            <m:dPr>
                              <m:begChr m:val="["/>
                              <m:endChr m:val="]"/>
                              <m:ctrlPr>
                                <a:rPr lang="en-US" b="0" i="1" smtClean="0">
                                  <a:latin typeface="Cambria Math" panose="02040503050406030204" pitchFamily="18" charset="0"/>
                                </a:rPr>
                              </m:ctrlPr>
                            </m:dPr>
                            <m:e>
                              <m:r>
                                <a:rPr lang="en-US" b="0" i="0" smtClean="0">
                                  <a:latin typeface="Cambria Math"/>
                                </a:rPr>
                                <m:t>2</m:t>
                              </m:r>
                              <m:d>
                                <m:dPr>
                                  <m:ctrlPr>
                                    <a:rPr lang="en-US" b="0" i="1" smtClean="0">
                                      <a:latin typeface="Cambria Math" panose="02040503050406030204" pitchFamily="18" charset="0"/>
                                    </a:rPr>
                                  </m:ctrlPr>
                                </m:dPr>
                                <m:e>
                                  <m:r>
                                    <a:rPr lang="en-US" b="0" i="0" smtClean="0">
                                      <a:latin typeface="Cambria Math"/>
                                    </a:rPr>
                                    <m:t>3.00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−9</m:t>
                                      </m:r>
                                    </m:sup>
                                  </m:sSup>
                                </m:e>
                              </m:d>
                              <m:r>
                                <m:rPr>
                                  <m:sty m:val="p"/>
                                </m:rPr>
                                <a:rPr lang="en-US" b="0" i="0" smtClean="0">
                                  <a:latin typeface="Cambria Math"/>
                                </a:rPr>
                                <m:t>cos</m:t>
                              </m:r>
                              <m:r>
                                <a:rPr lang="en-US" b="0" i="0" smtClean="0">
                                  <a:latin typeface="Cambria Math"/>
                                </a:rPr>
                                <m:t>30°−</m:t>
                              </m:r>
                              <m:d>
                                <m:dPr>
                                  <m:ctrlPr>
                                    <a:rPr lang="en-US" b="0" i="1" smtClean="0">
                                      <a:latin typeface="Cambria Math" panose="02040503050406030204" pitchFamily="18" charset="0"/>
                                      <a:ea typeface="Cambria Math"/>
                                    </a:rPr>
                                  </m:ctrlPr>
                                </m:dPr>
                                <m:e>
                                  <m:r>
                                    <a:rPr lang="en-US" b="0" i="0" smtClean="0">
                                      <a:latin typeface="Cambria Math"/>
                                      <a:ea typeface="Cambria Math"/>
                                    </a:rPr>
                                    <m:t>2.00×</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−9</m:t>
                                      </m:r>
                                    </m:sup>
                                  </m:sSup>
                                </m:e>
                              </m:d>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25009" y="3562350"/>
                    <a:ext cx="6303712" cy="68736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987935" y="4336018"/>
                    <a:ext cx="2212465"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r>
                          <a:rPr lang="en-US" b="0" i="0" smtClean="0">
                            <a:latin typeface="Cambria Math"/>
                          </a:rPr>
                          <m:t>=1.80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4</m:t>
                            </m:r>
                          </m:sup>
                        </m:sSup>
                      </m:oMath>
                    </a14:m>
                    <a:r>
                      <a:rPr lang="en-US" dirty="0"/>
                      <a:t>N/C</a:t>
                    </a:r>
                  </a:p>
                </p:txBody>
              </p:sp>
            </mc:Choice>
            <mc:Fallback xmlns="">
              <p:sp>
                <p:nvSpPr>
                  <p:cNvPr id="12" name="TextBox 11"/>
                  <p:cNvSpPr txBox="1">
                    <a:spLocks noRot="1" noChangeAspect="1" noMove="1" noResize="1" noEditPoints="1" noAdjustHandles="1" noChangeArrowheads="1" noChangeShapeType="1" noTextEdit="1"/>
                  </p:cNvSpPr>
                  <p:nvPr/>
                </p:nvSpPr>
                <p:spPr>
                  <a:xfrm>
                    <a:off x="987935" y="4336018"/>
                    <a:ext cx="2212465" cy="369332"/>
                  </a:xfrm>
                  <a:prstGeom prst="rect">
                    <a:avLst/>
                  </a:prstGeom>
                  <a:blipFill rotWithShape="1">
                    <a:blip r:embed="rId8"/>
                    <a:stretch>
                      <a:fillRect t="-8333" r="-826" b="-26667"/>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88666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38200" y="2383824"/>
            <a:ext cx="6297254" cy="1587326"/>
            <a:chOff x="232370" y="5044611"/>
            <a:chExt cx="6297254" cy="2116437"/>
          </a:xfrm>
        </p:grpSpPr>
        <mc:AlternateContent xmlns:mc="http://schemas.openxmlformats.org/markup-compatibility/2006" xmlns:a14="http://schemas.microsoft.com/office/drawing/2010/main">
          <mc:Choice Requires="a14">
            <p:sp>
              <p:nvSpPr>
                <p:cNvPr id="4" name="TextBox 3"/>
                <p:cNvSpPr txBox="1"/>
                <p:nvPr/>
              </p:nvSpPr>
              <p:spPr>
                <a:xfrm>
                  <a:off x="232370" y="5044611"/>
                  <a:ext cx="5101629" cy="537242"/>
                </a:xfrm>
                <a:prstGeom prst="rect">
                  <a:avLst/>
                </a:prstGeom>
                <a:noFill/>
              </p:spPr>
              <p:txBody>
                <a:bodyPr wrap="square" rtlCol="0">
                  <a:spAutoFit/>
                </a:bodyPr>
                <a:lstStyle/>
                <a:p>
                  <a:r>
                    <a:rPr lang="en-US" dirty="0"/>
                    <a:t>(b)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0" smtClean="0">
                                  <a:latin typeface="Cambria Math"/>
                                </a:rPr>
                                <m:t> </m:t>
                              </m:r>
                              <m:r>
                                <m:rPr>
                                  <m:sty m:val="p"/>
                                </m:rPr>
                                <a:rPr lang="en-US" b="0" i="0" smtClean="0">
                                  <a:latin typeface="Cambria Math"/>
                                </a:rPr>
                                <m:t>F</m:t>
                              </m:r>
                            </m:e>
                          </m:acc>
                        </m:e>
                        <m:sub>
                          <m:r>
                            <m:rPr>
                              <m:sty m:val="p"/>
                            </m:rPr>
                            <a:rPr lang="en-US" b="0" i="0" smtClean="0">
                              <a:latin typeface="Cambria Math"/>
                            </a:rPr>
                            <m:t>e</m:t>
                          </m:r>
                        </m:sub>
                      </m:sSub>
                      <m:r>
                        <a:rPr lang="en-US" b="0" i="0" smtClean="0">
                          <a:latin typeface="Cambria Math"/>
                        </a:rPr>
                        <m:t>=?        ,       </m:t>
                      </m:r>
                      <m:r>
                        <m:rPr>
                          <m:sty m:val="p"/>
                        </m:rPr>
                        <a:rPr lang="en-US" b="0" i="0" smtClean="0">
                          <a:latin typeface="Cambria Math"/>
                        </a:rPr>
                        <m:t>q</m:t>
                      </m:r>
                      <m:r>
                        <a:rPr lang="en-US" b="0" i="0" smtClean="0">
                          <a:latin typeface="Cambria Math"/>
                        </a:rPr>
                        <m:t>=−5.00</m:t>
                      </m:r>
                      <m:r>
                        <m:rPr>
                          <m:sty m:val="p"/>
                        </m:rPr>
                        <a:rPr lang="en-US" b="0" i="0" smtClean="0">
                          <a:latin typeface="Cambria Math"/>
                        </a:rPr>
                        <m:t>nC</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2370" y="5044611"/>
                  <a:ext cx="5101629" cy="402931"/>
                </a:xfrm>
                <a:prstGeom prst="rect">
                  <a:avLst/>
                </a:prstGeom>
                <a:blipFill rotWithShape="1">
                  <a:blip r:embed="rId2"/>
                  <a:stretch>
                    <a:fillRect l="-956" b="-6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1441" y="5814632"/>
                  <a:ext cx="6008183" cy="4965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F</m:t>
                            </m:r>
                          </m:e>
                          <m:sub>
                            <m:r>
                              <m:rPr>
                                <m:sty m:val="p"/>
                              </m:rPr>
                              <a:rPr lang="en-US" b="0" i="0" smtClean="0">
                                <a:latin typeface="Cambria Math"/>
                              </a:rPr>
                              <m:t>e</m:t>
                            </m:r>
                          </m:sub>
                        </m:sSub>
                        <m:r>
                          <a:rPr lang="en-US" b="0" i="0" smtClean="0">
                            <a:latin typeface="Cambria Math"/>
                          </a:rPr>
                          <m:t>=</m:t>
                        </m:r>
                        <m:r>
                          <m:rPr>
                            <m:sty m:val="p"/>
                          </m:rPr>
                          <a:rPr lang="en-US" b="0" i="0" smtClean="0">
                            <a:latin typeface="Cambria Math"/>
                          </a:rPr>
                          <m:t>qE</m:t>
                        </m:r>
                        <m:r>
                          <a:rPr lang="en-US" b="0" i="0" smtClean="0">
                            <a:latin typeface="Cambria Math"/>
                          </a:rPr>
                          <m:t>=</m:t>
                        </m:r>
                        <m:d>
                          <m:dPr>
                            <m:ctrlPr>
                              <a:rPr lang="en-US" b="0" i="1" smtClean="0">
                                <a:latin typeface="Cambria Math" panose="02040503050406030204" pitchFamily="18" charset="0"/>
                              </a:rPr>
                            </m:ctrlPr>
                          </m:dPr>
                          <m:e>
                            <m:r>
                              <a:rPr lang="en-US" b="0" i="0" smtClean="0">
                                <a:latin typeface="Cambria Math"/>
                              </a:rPr>
                              <m:t>−5.00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−9</m:t>
                                </m:r>
                              </m:sup>
                            </m:sSup>
                          </m:e>
                        </m:d>
                        <m:d>
                          <m:dPr>
                            <m:ctrlPr>
                              <a:rPr lang="en-US" b="0" i="1" smtClean="0">
                                <a:latin typeface="Cambria Math" panose="02040503050406030204" pitchFamily="18" charset="0"/>
                              </a:rPr>
                            </m:ctrlPr>
                          </m:dPr>
                          <m:e>
                            <m:r>
                              <a:rPr lang="en-US" b="0" i="0" smtClean="0">
                                <a:latin typeface="Cambria Math"/>
                              </a:rPr>
                              <m:t>1.80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4</m:t>
                                </m:r>
                              </m:sup>
                            </m:sSup>
                            <m:r>
                              <m:rPr>
                                <m:nor/>
                              </m:rPr>
                              <a:rPr lang="en-US" dirty="0"/>
                              <m:t> </m:t>
                            </m:r>
                          </m:e>
                        </m:d>
                        <m:r>
                          <a:rPr lang="en-US" b="0" i="0" smtClean="0">
                            <a:latin typeface="Cambria Math"/>
                          </a:rPr>
                          <m:t>=−9.00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−5</m:t>
                            </m:r>
                          </m:sup>
                        </m:sSup>
                        <m:r>
                          <m:rPr>
                            <m:sty m:val="p"/>
                          </m:rPr>
                          <a:rPr lang="en-US" b="0" i="0" smtClean="0">
                            <a:latin typeface="Cambria Math"/>
                            <a:ea typeface="Cambria Math"/>
                          </a:rPr>
                          <m:t>N</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21441" y="5814632"/>
                  <a:ext cx="6008183" cy="496547"/>
                </a:xfrm>
                <a:prstGeom prst="rect">
                  <a:avLst/>
                </a:prstGeom>
                <a:blipFill rotWithShape="1">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66384" y="6623806"/>
                  <a:ext cx="3429000" cy="53724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m:rPr>
                                  <m:sty m:val="p"/>
                                </m:rPr>
                                <a:rPr lang="en-US" b="0" i="0" smtClean="0">
                                  <a:latin typeface="Cambria Math"/>
                                </a:rPr>
                                <m:t>F</m:t>
                              </m:r>
                            </m:e>
                          </m:acc>
                        </m:e>
                        <m:sub>
                          <m:r>
                            <m:rPr>
                              <m:sty m:val="p"/>
                            </m:rPr>
                            <a:rPr lang="en-US" b="0" i="0" smtClean="0">
                              <a:latin typeface="Cambria Math"/>
                            </a:rPr>
                            <m:t>e</m:t>
                          </m:r>
                        </m:sub>
                      </m:sSub>
                      <m:r>
                        <a:rPr lang="en-US" b="0" i="0" smtClean="0">
                          <a:latin typeface="Cambria Math"/>
                        </a:rPr>
                        <m:t>=9.00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−5</m:t>
                          </m:r>
                        </m:sup>
                      </m:sSup>
                      <m:r>
                        <a:rPr lang="en-US" b="0" i="0" smtClean="0">
                          <a:latin typeface="Cambria Math"/>
                          <a:ea typeface="Cambria Math"/>
                        </a:rPr>
                        <m:t> </m:t>
                      </m:r>
                      <m:r>
                        <m:rPr>
                          <m:sty m:val="p"/>
                        </m:rPr>
                        <a:rPr lang="en-US" b="0" i="0" smtClean="0">
                          <a:latin typeface="Cambria Math"/>
                          <a:ea typeface="Cambria Math"/>
                        </a:rPr>
                        <m:t>N</m:t>
                      </m:r>
                    </m:oMath>
                  </a14:m>
                  <a:r>
                    <a:rPr lang="en-US" dirty="0"/>
                    <a:t>   to the left</a:t>
                  </a:r>
                </a:p>
              </p:txBody>
            </p:sp>
          </mc:Choice>
          <mc:Fallback xmlns="">
            <p:sp>
              <p:nvSpPr>
                <p:cNvPr id="6" name="TextBox 5"/>
                <p:cNvSpPr txBox="1">
                  <a:spLocks noRot="1" noChangeAspect="1" noMove="1" noResize="1" noEditPoints="1" noAdjustHandles="1" noChangeArrowheads="1" noChangeShapeType="1" noTextEdit="1"/>
                </p:cNvSpPr>
                <p:nvPr/>
              </p:nvSpPr>
              <p:spPr>
                <a:xfrm>
                  <a:off x="566384" y="6623806"/>
                  <a:ext cx="3429000" cy="537242"/>
                </a:xfrm>
                <a:prstGeom prst="rect">
                  <a:avLst/>
                </a:prstGeom>
                <a:blipFill rotWithShape="1">
                  <a:blip r:embed="rId4"/>
                  <a:stretch>
                    <a:fillRect b="-24242"/>
                  </a:stretch>
                </a:blipFill>
              </p:spPr>
              <p:txBody>
                <a:bodyPr/>
                <a:lstStyle/>
                <a:p>
                  <a:r>
                    <a:rPr lang="en-US">
                      <a:noFill/>
                    </a:rPr>
                    <a:t> </a:t>
                  </a:r>
                </a:p>
              </p:txBody>
            </p:sp>
          </mc:Fallback>
        </mc:AlternateContent>
      </p:grpSp>
      <p:grpSp>
        <p:nvGrpSpPr>
          <p:cNvPr id="7" name="Group 6"/>
          <p:cNvGrpSpPr/>
          <p:nvPr/>
        </p:nvGrpSpPr>
        <p:grpSpPr>
          <a:xfrm>
            <a:off x="533400" y="514350"/>
            <a:ext cx="7042870" cy="1452640"/>
            <a:chOff x="-106282" y="1670092"/>
            <a:chExt cx="7042870" cy="1452640"/>
          </a:xfrm>
        </p:grpSpPr>
        <mc:AlternateContent xmlns:mc="http://schemas.openxmlformats.org/markup-compatibility/2006" xmlns:a14="http://schemas.microsoft.com/office/drawing/2010/main">
          <mc:Choice Requires="a14">
            <p:sp>
              <p:nvSpPr>
                <p:cNvPr id="8" name="TextBox 7"/>
                <p:cNvSpPr txBox="1"/>
                <p:nvPr/>
              </p:nvSpPr>
              <p:spPr>
                <a:xfrm>
                  <a:off x="-106282" y="1670092"/>
                  <a:ext cx="7042870" cy="9330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E</m:t>
                        </m:r>
                        <m:r>
                          <a:rPr lang="en-US" b="0" i="0" smtClean="0">
                            <a:latin typeface="Cambria Math"/>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e>
                              <m:sup>
                                <m:r>
                                  <a:rPr lang="en-US" b="0" i="0" smtClean="0">
                                    <a:latin typeface="Cambria Math"/>
                                  </a:rPr>
                                  <m:t>2</m:t>
                                </m:r>
                              </m:sup>
                            </m:sSup>
                            <m:r>
                              <a:rPr lang="en-US" b="0" i="0" smtClean="0">
                                <a:latin typeface="Cambria Math"/>
                              </a:rPr>
                              <m:t>+</m:t>
                            </m:r>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y</m:t>
                                    </m:r>
                                  </m:sub>
                                </m:sSub>
                              </m:e>
                              <m:sup>
                                <m:r>
                                  <a:rPr lang="en-US" b="0" i="0" smtClean="0">
                                    <a:latin typeface="Cambria Math"/>
                                  </a:rPr>
                                  <m:t>2</m:t>
                                </m:r>
                              </m:sup>
                            </m:sSup>
                          </m:e>
                        </m:rad>
                        <m:r>
                          <a:rPr lang="en-US" b="0" i="0" smtClean="0">
                            <a:latin typeface="Cambria Math"/>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0" smtClean="0">
                                        <a:latin typeface="Cambria Math"/>
                                      </a:rPr>
                                      <m:t>1.80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4</m:t>
                                        </m:r>
                                      </m:sup>
                                    </m:sSup>
                                    <m:r>
                                      <m:rPr>
                                        <m:nor/>
                                      </m:rPr>
                                      <a:rPr lang="en-US" dirty="0"/>
                                      <m:t> </m:t>
                                    </m:r>
                                  </m:e>
                                </m:d>
                              </m:e>
                              <m:sup>
                                <m:r>
                                  <a:rPr lang="en-US" b="0" i="0" smtClean="0">
                                    <a:latin typeface="Cambria Math"/>
                                  </a:rPr>
                                  <m:t>2</m:t>
                                </m:r>
                              </m:sup>
                            </m:sSup>
                            <m:r>
                              <a:rPr lang="en-US" b="0" i="0" smtClean="0">
                                <a:latin typeface="Cambria Math"/>
                              </a:rPr>
                              <m:t>−0</m:t>
                            </m:r>
                          </m:e>
                        </m:rad>
                        <m:r>
                          <a:rPr lang="en-US" b="0" i="0" smtClean="0">
                            <a:latin typeface="Cambria Math"/>
                          </a:rPr>
                          <m:t>=1.80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4</m:t>
                            </m:r>
                          </m:sup>
                        </m:sSup>
                        <m:r>
                          <m:rPr>
                            <m:nor/>
                          </m:rPr>
                          <a:rPr lang="en-US" dirty="0" smtClean="0"/>
                          <m:t>N</m:t>
                        </m:r>
                        <m:r>
                          <m:rPr>
                            <m:nor/>
                          </m:rPr>
                          <a:rPr lang="en-US" dirty="0" smtClean="0"/>
                          <m:t>/</m:t>
                        </m:r>
                        <m:r>
                          <m:rPr>
                            <m:nor/>
                          </m:rPr>
                          <a:rPr lang="en-US" dirty="0" smtClean="0"/>
                          <m:t>C</m:t>
                        </m:r>
                      </m:oMath>
                    </m:oMathPara>
                  </a14:m>
                  <a:endParaRPr lang="en-US" dirty="0"/>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282" y="1670092"/>
                  <a:ext cx="7042870" cy="93301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28278" y="2442802"/>
                  <a:ext cx="4490176" cy="679930"/>
                </a:xfrm>
                <a:prstGeom prst="rect">
                  <a:avLst/>
                </a:prstGeom>
                <a:noFill/>
              </p:spPr>
              <p:txBody>
                <a:bodyPr wrap="square" rtlCol="0">
                  <a:spAutoFit/>
                </a:bodyPr>
                <a:lstStyle/>
                <a:p>
                  <a14:m>
                    <m:oMath xmlns:m="http://schemas.openxmlformats.org/officeDocument/2006/math">
                      <m:acc>
                        <m:accPr>
                          <m:chr m:val="⃗"/>
                          <m:ctrlPr>
                            <a:rPr lang="en-US" i="1" smtClean="0">
                              <a:latin typeface="Cambria Math" panose="02040503050406030204" pitchFamily="18" charset="0"/>
                            </a:rPr>
                          </m:ctrlPr>
                        </m:accPr>
                        <m:e>
                          <m:r>
                            <m:rPr>
                              <m:sty m:val="p"/>
                            </m:rPr>
                            <a:rPr lang="en-US" b="0" i="0" smtClean="0">
                              <a:latin typeface="Cambria Math"/>
                            </a:rPr>
                            <m:t>E</m:t>
                          </m:r>
                        </m:e>
                      </m:acc>
                      <m:r>
                        <a:rPr lang="en-US" b="0" i="0" smtClean="0">
                          <a:latin typeface="Cambria Math"/>
                        </a:rPr>
                        <m:t>=1.80</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4</m:t>
                          </m:r>
                        </m:sup>
                      </m:sSup>
                      <m:r>
                        <m:rPr>
                          <m:nor/>
                        </m:rPr>
                        <a:rPr lang="en-US" dirty="0" smtClean="0"/>
                        <m:t>N</m:t>
                      </m:r>
                      <m:r>
                        <m:rPr>
                          <m:nor/>
                        </m:rPr>
                        <a:rPr lang="en-US" dirty="0" smtClean="0"/>
                        <m:t>/</m:t>
                      </m:r>
                      <m:r>
                        <m:rPr>
                          <m:nor/>
                        </m:rPr>
                        <a:rPr lang="en-US" dirty="0" smtClean="0"/>
                        <m:t>C</m:t>
                      </m:r>
                    </m:oMath>
                  </a14:m>
                  <a:r>
                    <a:rPr lang="en-US" dirty="0"/>
                    <a:t>   to the right</a:t>
                  </a:r>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28278" y="2442802"/>
                  <a:ext cx="4490176" cy="509948"/>
                </a:xfrm>
                <a:prstGeom prst="rect">
                  <a:avLst/>
                </a:prstGeom>
                <a:blipFill rotWithShape="1">
                  <a:blip r:embed="rId6"/>
                  <a:stretch>
                    <a:fillRect l="-1223" b="-53012"/>
                  </a:stretch>
                </a:blipFill>
              </p:spPr>
              <p:txBody>
                <a:bodyPr/>
                <a:lstStyle/>
                <a:p>
                  <a:r>
                    <a:rPr lang="en-US">
                      <a:noFill/>
                    </a:rPr>
                    <a:t> </a:t>
                  </a:r>
                </a:p>
              </p:txBody>
            </p:sp>
          </mc:Fallback>
        </mc:AlternateContent>
      </p:grpSp>
      <p:sp>
        <p:nvSpPr>
          <p:cNvPr id="14" name="Date Placeholder 13"/>
          <p:cNvSpPr>
            <a:spLocks noGrp="1"/>
          </p:cNvSpPr>
          <p:nvPr>
            <p:ph type="dt" sz="half" idx="10"/>
          </p:nvPr>
        </p:nvSpPr>
        <p:spPr/>
        <p:txBody>
          <a:bodyPr/>
          <a:lstStyle/>
          <a:p>
            <a:fld id="{115F6932-B96D-4DD8-B433-067C295FA349}" type="datetime1">
              <a:rPr lang="en-US" smtClean="0"/>
              <a:t>5/24/2022</a:t>
            </a:fld>
            <a:endParaRPr lang="en-US"/>
          </a:p>
        </p:txBody>
      </p:sp>
      <p:sp>
        <p:nvSpPr>
          <p:cNvPr id="15" name="Footer Placeholder 14"/>
          <p:cNvSpPr>
            <a:spLocks noGrp="1"/>
          </p:cNvSpPr>
          <p:nvPr>
            <p:ph type="ftr" sz="quarter" idx="11"/>
          </p:nvPr>
        </p:nvSpPr>
        <p:spPr/>
        <p:txBody>
          <a:bodyPr/>
          <a:lstStyle/>
          <a:p>
            <a:r>
              <a:rPr lang="en-US"/>
              <a:t>Topic 15/Physics Department / UCSY</a:t>
            </a:r>
          </a:p>
        </p:txBody>
      </p:sp>
      <p:sp>
        <p:nvSpPr>
          <p:cNvPr id="16" name="Slide Number Placeholder 15"/>
          <p:cNvSpPr>
            <a:spLocks noGrp="1"/>
          </p:cNvSpPr>
          <p:nvPr>
            <p:ph type="sldNum" sz="quarter" idx="12"/>
          </p:nvPr>
        </p:nvSpPr>
        <p:spPr/>
        <p:txBody>
          <a:bodyPr/>
          <a:lstStyle/>
          <a:p>
            <a:fld id="{707EF3C6-B130-421E-814F-9C07AF5FF370}" type="slidenum">
              <a:rPr lang="en-US" smtClean="0"/>
              <a:pPr/>
              <a:t>18</a:t>
            </a:fld>
            <a:endParaRPr lang="en-US"/>
          </a:p>
        </p:txBody>
      </p:sp>
      <p:sp>
        <p:nvSpPr>
          <p:cNvPr id="17" name="Left Arrow 16"/>
          <p:cNvSpPr/>
          <p:nvPr/>
        </p:nvSpPr>
        <p:spPr>
          <a:xfrm>
            <a:off x="4661238" y="1455443"/>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Left Arrow 17"/>
          <p:cNvSpPr/>
          <p:nvPr/>
        </p:nvSpPr>
        <p:spPr>
          <a:xfrm>
            <a:off x="4648200" y="3717229"/>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58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fld id="{36F349A1-D3CC-4C45-8301-49BDA3E331F4}" type="datetime1">
              <a:rPr lang="en-US" smtClean="0"/>
              <a:t>5/24/2022</a:t>
            </a:fld>
            <a:endParaRPr lang="en-US"/>
          </a:p>
        </p:txBody>
      </p:sp>
      <p:sp>
        <p:nvSpPr>
          <p:cNvPr id="18" name="Footer Placeholder 17"/>
          <p:cNvSpPr>
            <a:spLocks noGrp="1"/>
          </p:cNvSpPr>
          <p:nvPr>
            <p:ph type="ftr" sz="quarter" idx="11"/>
          </p:nvPr>
        </p:nvSpPr>
        <p:spPr/>
        <p:txBody>
          <a:bodyPr/>
          <a:lstStyle/>
          <a:p>
            <a:r>
              <a:rPr lang="en-US"/>
              <a:t>Topic 15/Physics Department / UCSY</a:t>
            </a:r>
          </a:p>
        </p:txBody>
      </p:sp>
      <p:sp>
        <p:nvSpPr>
          <p:cNvPr id="19" name="Slide Number Placeholder 18"/>
          <p:cNvSpPr>
            <a:spLocks noGrp="1"/>
          </p:cNvSpPr>
          <p:nvPr>
            <p:ph type="sldNum" sz="quarter" idx="12"/>
          </p:nvPr>
        </p:nvSpPr>
        <p:spPr/>
        <p:txBody>
          <a:bodyPr/>
          <a:lstStyle/>
          <a:p>
            <a:fld id="{707EF3C6-B130-421E-814F-9C07AF5FF370}" type="slidenum">
              <a:rPr lang="en-US" smtClean="0"/>
              <a:pPr/>
              <a:t>19</a:t>
            </a:fld>
            <a:endParaRPr lang="en-US"/>
          </a:p>
        </p:txBody>
      </p:sp>
      <p:grpSp>
        <p:nvGrpSpPr>
          <p:cNvPr id="7" name="Group 6"/>
          <p:cNvGrpSpPr/>
          <p:nvPr/>
        </p:nvGrpSpPr>
        <p:grpSpPr>
          <a:xfrm>
            <a:off x="609601" y="486021"/>
            <a:ext cx="7924799" cy="3152529"/>
            <a:chOff x="381001" y="369154"/>
            <a:chExt cx="7924799" cy="3152529"/>
          </a:xfrm>
        </p:grpSpPr>
        <p:sp>
          <p:nvSpPr>
            <p:cNvPr id="2" name="Rectangle 1"/>
            <p:cNvSpPr/>
            <p:nvPr/>
          </p:nvSpPr>
          <p:spPr>
            <a:xfrm>
              <a:off x="381001" y="369154"/>
              <a:ext cx="3360215" cy="461665"/>
            </a:xfrm>
            <a:prstGeom prst="rect">
              <a:avLst/>
            </a:prstGeom>
          </p:spPr>
          <p:txBody>
            <a:bodyPr wrap="none">
              <a:spAutoFit/>
            </a:bodyPr>
            <a:lstStyle/>
            <a:p>
              <a:r>
                <a:rPr lang="en-US" sz="2400" b="1" u="sng" dirty="0">
                  <a:solidFill>
                    <a:srgbClr val="FF0000"/>
                  </a:solidFill>
                  <a:latin typeface="Times New Roman" panose="02020603050405020304" pitchFamily="18" charset="0"/>
                  <a:cs typeface="Times New Roman" panose="02020603050405020304" pitchFamily="18" charset="0"/>
                </a:rPr>
                <a:t>15.4 Electric Field Lines</a:t>
              </a:r>
            </a:p>
          </p:txBody>
        </p:sp>
        <mc:AlternateContent xmlns:mc="http://schemas.openxmlformats.org/markup-compatibility/2006" xmlns:a14="http://schemas.microsoft.com/office/drawing/2010/main">
          <mc:Choice Requires="a14">
            <p:sp>
              <p:nvSpPr>
                <p:cNvPr id="5" name="Rectangle 4"/>
                <p:cNvSpPr/>
                <p:nvPr/>
              </p:nvSpPr>
              <p:spPr>
                <a:xfrm>
                  <a:off x="457200" y="830818"/>
                  <a:ext cx="7848600" cy="2690865"/>
                </a:xfrm>
                <a:prstGeom prst="rect">
                  <a:avLst/>
                </a:prstGeom>
              </p:spPr>
              <p:txBody>
                <a:bodyPr wrap="square">
                  <a:spAutoFit/>
                </a:bodyPr>
                <a:lstStyle/>
                <a:p>
                  <a:pPr algn="just">
                    <a:lnSpc>
                      <a:spcPct val="120000"/>
                    </a:lnSpc>
                  </a:pPr>
                  <a:r>
                    <a:rPr lang="en-US" sz="2000" dirty="0">
                      <a:latin typeface="Times New Roman" panose="02020603050405020304" pitchFamily="18" charset="0"/>
                      <a:cs typeface="Times New Roman" panose="02020603050405020304" pitchFamily="18" charset="0"/>
                    </a:rPr>
                    <a:t>The electric field in </a:t>
                  </a:r>
                  <a:r>
                    <a:rPr lang="en-US" sz="2000" dirty="0">
                      <a:solidFill>
                        <a:srgbClr val="006C31"/>
                      </a:solidFill>
                      <a:latin typeface="Times New Roman" panose="02020603050405020304" pitchFamily="18" charset="0"/>
                      <a:cs typeface="Times New Roman" panose="02020603050405020304" pitchFamily="18" charset="0"/>
                    </a:rPr>
                    <a:t>any region of space </a:t>
                  </a:r>
                  <a:r>
                    <a:rPr lang="en-US" sz="2000" dirty="0">
                      <a:latin typeface="Times New Roman" panose="02020603050405020304" pitchFamily="18" charset="0"/>
                      <a:cs typeface="Times New Roman" panose="02020603050405020304" pitchFamily="18" charset="0"/>
                    </a:rPr>
                    <a:t>in the following way:</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electric field vector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a:cs typeface="Times New Roman" panose="02020603050405020304" pitchFamily="18" charset="0"/>
                            </a:rPr>
                            <m:t>𝑬</m:t>
                          </m:r>
                        </m:e>
                      </m:acc>
                      <m:r>
                        <a:rPr lang="en-US" sz="2000" b="0" i="1" smtClean="0">
                          <a:latin typeface="Cambria Math"/>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a:solidFill>
                        <a:srgbClr val="0070C0"/>
                      </a:solidFill>
                      <a:latin typeface="Times New Roman" panose="02020603050405020304" pitchFamily="18" charset="0"/>
                      <a:cs typeface="Times New Roman" panose="02020603050405020304" pitchFamily="18" charset="0"/>
                    </a:rPr>
                    <a:t>tangent to the electric field lines at each point.</a:t>
                  </a:r>
                </a:p>
                <a:p>
                  <a:pPr marL="457200" indent="-457200" algn="just">
                    <a:buFont typeface="+mj-lt"/>
                    <a:buAutoNum type="arabicPeriod"/>
                  </a:pPr>
                  <a:r>
                    <a:rPr lang="en-US" sz="2000" dirty="0">
                      <a:latin typeface="Times New Roman" panose="02020603050405020304" pitchFamily="18" charset="0"/>
                      <a:cs typeface="Times New Roman" panose="02020603050405020304" pitchFamily="18" charset="0"/>
                    </a:rPr>
                    <a:t>The number of lines per unit area through a </a:t>
                  </a:r>
                  <a:r>
                    <a:rPr lang="en-US" sz="2000" dirty="0">
                      <a:solidFill>
                        <a:srgbClr val="FF33CC"/>
                      </a:solidFill>
                      <a:latin typeface="Times New Roman" panose="02020603050405020304" pitchFamily="18" charset="0"/>
                      <a:cs typeface="Times New Roman" panose="02020603050405020304" pitchFamily="18" charset="0"/>
                    </a:rPr>
                    <a:t>surface perpendicular to the lines </a:t>
                  </a:r>
                  <a:r>
                    <a:rPr lang="en-US" sz="2000" dirty="0">
                      <a:latin typeface="Times New Roman" panose="02020603050405020304" pitchFamily="18" charset="0"/>
                      <a:cs typeface="Times New Roman" panose="02020603050405020304" pitchFamily="18" charset="0"/>
                    </a:rPr>
                    <a:t>is </a:t>
                  </a:r>
                  <a:r>
                    <a:rPr lang="en-US" sz="2000" dirty="0">
                      <a:solidFill>
                        <a:srgbClr val="7910B4"/>
                      </a:solidFill>
                      <a:latin typeface="Times New Roman" panose="02020603050405020304" pitchFamily="18" charset="0"/>
                      <a:cs typeface="Times New Roman" panose="02020603050405020304" pitchFamily="18" charset="0"/>
                    </a:rPr>
                    <a:t>proportional to the strength </a:t>
                  </a:r>
                  <a:r>
                    <a:rPr lang="en-US" sz="2000" dirty="0">
                      <a:latin typeface="Times New Roman" panose="02020603050405020304" pitchFamily="18" charset="0"/>
                      <a:cs typeface="Times New Roman" panose="02020603050405020304" pitchFamily="18" charset="0"/>
                    </a:rPr>
                    <a:t>of the electric field in a given region.</a:t>
                  </a:r>
                </a:p>
                <a:p>
                  <a:pPr algn="just"/>
                  <a:r>
                    <a:rPr lang="en-US" sz="2000" dirty="0">
                      <a:latin typeface="Times New Roman" panose="02020603050405020304" pitchFamily="18" charset="0"/>
                      <a:cs typeface="Times New Roman" panose="02020603050405020304" pitchFamily="18" charset="0"/>
                    </a:rPr>
                    <a:t>Note that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1" i="1" smtClean="0">
                              <a:latin typeface="Cambria Math"/>
                              <a:cs typeface="Times New Roman" panose="02020603050405020304" pitchFamily="18" charset="0"/>
                            </a:rPr>
                            <m:t>𝑬</m:t>
                          </m:r>
                        </m:e>
                      </m:acc>
                      <m:r>
                        <a:rPr lang="en-US" sz="2000" b="0" i="0" smtClean="0">
                          <a:latin typeface="Cambria Math"/>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a:solidFill>
                        <a:srgbClr val="FF0000"/>
                      </a:solidFill>
                      <a:latin typeface="Times New Roman" panose="02020603050405020304" pitchFamily="18" charset="0"/>
                      <a:cs typeface="Times New Roman" panose="02020603050405020304" pitchFamily="18" charset="0"/>
                    </a:rPr>
                    <a:t>large when the field lines are close together</a:t>
                  </a:r>
                  <a:r>
                    <a:rPr lang="en-US" sz="2000" dirty="0">
                      <a:latin typeface="Times New Roman" panose="02020603050405020304" pitchFamily="18" charset="0"/>
                      <a:cs typeface="Times New Roman" panose="02020603050405020304" pitchFamily="18" charset="0"/>
                    </a:rPr>
                    <a:t> and </a:t>
                  </a:r>
                  <a:r>
                    <a:rPr lang="en-US" sz="2000" dirty="0">
                      <a:solidFill>
                        <a:srgbClr val="00B050"/>
                      </a:solidFill>
                      <a:latin typeface="Times New Roman" panose="02020603050405020304" pitchFamily="18" charset="0"/>
                      <a:cs typeface="Times New Roman" panose="02020603050405020304" pitchFamily="18" charset="0"/>
                    </a:rPr>
                    <a:t>small when the lines are far apart.</a:t>
                  </a:r>
                </a:p>
              </p:txBody>
            </p:sp>
          </mc:Choice>
          <mc:Fallback xmlns="">
            <p:sp>
              <p:nvSpPr>
                <p:cNvPr id="5" name="Rectangle 4"/>
                <p:cNvSpPr>
                  <a:spLocks noRot="1" noChangeAspect="1" noMove="1" noResize="1" noEditPoints="1" noAdjustHandles="1" noChangeArrowheads="1" noChangeShapeType="1" noTextEdit="1"/>
                </p:cNvSpPr>
                <p:nvPr/>
              </p:nvSpPr>
              <p:spPr>
                <a:xfrm>
                  <a:off x="457200" y="830818"/>
                  <a:ext cx="7848600" cy="2690865"/>
                </a:xfrm>
                <a:prstGeom prst="rect">
                  <a:avLst/>
                </a:prstGeom>
                <a:blipFill rotWithShape="1">
                  <a:blip r:embed="rId2"/>
                  <a:stretch>
                    <a:fillRect l="-855" r="-777" b="-2941"/>
                  </a:stretch>
                </a:blipFill>
              </p:spPr>
              <p:txBody>
                <a:bodyPr/>
                <a:lstStyle/>
                <a:p>
                  <a:r>
                    <a:rPr lang="en-US">
                      <a:noFill/>
                    </a:rPr>
                    <a:t> </a:t>
                  </a:r>
                </a:p>
              </p:txBody>
            </p:sp>
          </mc:Fallback>
        </mc:AlternateContent>
      </p:grpSp>
    </p:spTree>
    <p:extLst>
      <p:ext uri="{BB962C8B-B14F-4D97-AF65-F5344CB8AC3E}">
        <p14:creationId xmlns:p14="http://schemas.microsoft.com/office/powerpoint/2010/main" val="194328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a:t>
            </a:fld>
            <a:endParaRPr lang="en-US"/>
          </a:p>
        </p:txBody>
      </p:sp>
      <p:sp>
        <p:nvSpPr>
          <p:cNvPr id="5" name="TextBox 4"/>
          <p:cNvSpPr txBox="1"/>
          <p:nvPr/>
        </p:nvSpPr>
        <p:spPr>
          <a:xfrm>
            <a:off x="2971800" y="361950"/>
            <a:ext cx="3733800" cy="646331"/>
          </a:xfrm>
          <a:prstGeom prst="rect">
            <a:avLst/>
          </a:prstGeom>
          <a:noFill/>
        </p:spPr>
        <p:txBody>
          <a:bodyPr wrap="square" rtlCol="0">
            <a:spAutoFit/>
          </a:bodyPr>
          <a:lstStyle/>
          <a:p>
            <a:r>
              <a:rPr lang="en-US" sz="3600" b="1" dirty="0">
                <a:ln w="10541" cmpd="sng">
                  <a:solidFill>
                    <a:schemeClr val="accent1">
                      <a:shade val="88000"/>
                      <a:satMod val="110000"/>
                    </a:schemeClr>
                  </a:solidFill>
                  <a:prstDash val="solid"/>
                </a:ln>
                <a:solidFill>
                  <a:srgbClr val="FF0000"/>
                </a:solidFill>
                <a:latin typeface="Times New Roman" panose="02020603050405020304" pitchFamily="18" charset="0"/>
                <a:cs typeface="Times New Roman" panose="02020603050405020304" pitchFamily="18" charset="0"/>
              </a:rPr>
              <a:t>Objectives</a:t>
            </a:r>
          </a:p>
        </p:txBody>
      </p:sp>
      <p:grpSp>
        <p:nvGrpSpPr>
          <p:cNvPr id="10" name="Group 9"/>
          <p:cNvGrpSpPr/>
          <p:nvPr/>
        </p:nvGrpSpPr>
        <p:grpSpPr>
          <a:xfrm>
            <a:off x="799214" y="1087371"/>
            <a:ext cx="7961128" cy="2855979"/>
            <a:chOff x="799214" y="1087371"/>
            <a:chExt cx="7961128" cy="2855979"/>
          </a:xfrm>
        </p:grpSpPr>
        <p:sp>
          <p:nvSpPr>
            <p:cNvPr id="6" name="Rectangle 5"/>
            <p:cNvSpPr/>
            <p:nvPr/>
          </p:nvSpPr>
          <p:spPr>
            <a:xfrm>
              <a:off x="875414" y="1087371"/>
              <a:ext cx="7543800" cy="400110"/>
            </a:xfrm>
            <a:prstGeom prst="rect">
              <a:avLst/>
            </a:prstGeom>
          </p:spPr>
          <p:txBody>
            <a:bodyPr wrap="square">
              <a:spAutoFit/>
            </a:bodyPr>
            <a:lstStyle/>
            <a:p>
              <a:pPr marL="342900" indent="-342900" algn="just">
                <a:buClr>
                  <a:srgbClr val="C27042"/>
                </a:buClr>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Understand the basic properties of electric charges.</a:t>
              </a:r>
            </a:p>
          </p:txBody>
        </p:sp>
        <p:sp>
          <p:nvSpPr>
            <p:cNvPr id="7" name="TextBox 6"/>
            <p:cNvSpPr txBox="1"/>
            <p:nvPr/>
          </p:nvSpPr>
          <p:spPr>
            <a:xfrm>
              <a:off x="875414" y="1733550"/>
              <a:ext cx="7845056" cy="707886"/>
            </a:xfrm>
            <a:prstGeom prst="rect">
              <a:avLst/>
            </a:prstGeom>
            <a:noFill/>
          </p:spPr>
          <p:txBody>
            <a:bodyPr wrap="square" rtlCol="0">
              <a:spAutoFit/>
            </a:bodyPr>
            <a:lstStyle/>
            <a:p>
              <a:pPr marL="342900" indent="-342900" algn="just">
                <a:buClr>
                  <a:srgbClr val="C27042"/>
                </a:buClr>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Apply Coulomb’s Law to calculate the electric force between charged particles.</a:t>
              </a:r>
            </a:p>
          </p:txBody>
        </p:sp>
        <p:sp>
          <p:nvSpPr>
            <p:cNvPr id="8" name="TextBox 7"/>
            <p:cNvSpPr txBox="1"/>
            <p:nvPr/>
          </p:nvSpPr>
          <p:spPr>
            <a:xfrm>
              <a:off x="835542" y="2647950"/>
              <a:ext cx="7924800" cy="707886"/>
            </a:xfrm>
            <a:prstGeom prst="rect">
              <a:avLst/>
            </a:prstGeom>
            <a:noFill/>
          </p:spPr>
          <p:txBody>
            <a:bodyPr wrap="square" rtlCol="0">
              <a:spAutoFit/>
            </a:bodyPr>
            <a:lstStyle/>
            <a:p>
              <a:pPr marL="342900" indent="-342900" algn="just">
                <a:buClr>
                  <a:srgbClr val="C27042"/>
                </a:buClr>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Describe and calculate the relationship between electric force and electric field for a point charge.</a:t>
              </a:r>
            </a:p>
          </p:txBody>
        </p:sp>
        <p:sp>
          <p:nvSpPr>
            <p:cNvPr id="9" name="Rectangle 8"/>
            <p:cNvSpPr/>
            <p:nvPr/>
          </p:nvSpPr>
          <p:spPr>
            <a:xfrm>
              <a:off x="799214" y="3543240"/>
              <a:ext cx="7696200" cy="400110"/>
            </a:xfrm>
            <a:prstGeom prst="rect">
              <a:avLst/>
            </a:prstGeom>
          </p:spPr>
          <p:txBody>
            <a:bodyPr wrap="square">
              <a:spAutoFit/>
            </a:bodyPr>
            <a:lstStyle/>
            <a:p>
              <a:pPr marL="342900" indent="-342900" algn="just">
                <a:buClr>
                  <a:srgbClr val="C27042"/>
                </a:buClr>
                <a:buFont typeface="Times New Roman" panose="02020603050405020304" pitchFamily="18" charset="0"/>
                <a:buChar char="►"/>
              </a:pPr>
              <a:r>
                <a:rPr lang="en-US" sz="2000" dirty="0">
                  <a:latin typeface="Times New Roman" panose="02020603050405020304" pitchFamily="18" charset="0"/>
                  <a:cs typeface="Times New Roman" panose="02020603050405020304" pitchFamily="18" charset="0"/>
                </a:rPr>
                <a:t>To draw the electric field lines for electric charge.</a:t>
              </a:r>
            </a:p>
          </p:txBody>
        </p:sp>
      </p:grpSp>
    </p:spTree>
    <p:extLst>
      <p:ext uri="{BB962C8B-B14F-4D97-AF65-F5344CB8AC3E}">
        <p14:creationId xmlns:p14="http://schemas.microsoft.com/office/powerpoint/2010/main" val="1691686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fld id="{36F349A1-D3CC-4C45-8301-49BDA3E331F4}" type="datetime1">
              <a:rPr lang="en-US" smtClean="0"/>
              <a:t>5/24/2022</a:t>
            </a:fld>
            <a:endParaRPr lang="en-US"/>
          </a:p>
        </p:txBody>
      </p:sp>
      <p:sp>
        <p:nvSpPr>
          <p:cNvPr id="18" name="Footer Placeholder 17"/>
          <p:cNvSpPr>
            <a:spLocks noGrp="1"/>
          </p:cNvSpPr>
          <p:nvPr>
            <p:ph type="ftr" sz="quarter" idx="11"/>
          </p:nvPr>
        </p:nvSpPr>
        <p:spPr/>
        <p:txBody>
          <a:bodyPr/>
          <a:lstStyle/>
          <a:p>
            <a:r>
              <a:rPr lang="en-US"/>
              <a:t>Topic 15/Physics Department / UCSY</a:t>
            </a:r>
          </a:p>
        </p:txBody>
      </p:sp>
      <p:sp>
        <p:nvSpPr>
          <p:cNvPr id="19" name="Slide Number Placeholder 18"/>
          <p:cNvSpPr>
            <a:spLocks noGrp="1"/>
          </p:cNvSpPr>
          <p:nvPr>
            <p:ph type="sldNum" sz="quarter" idx="12"/>
          </p:nvPr>
        </p:nvSpPr>
        <p:spPr/>
        <p:txBody>
          <a:bodyPr/>
          <a:lstStyle/>
          <a:p>
            <a:fld id="{707EF3C6-B130-421E-814F-9C07AF5FF370}" type="slidenum">
              <a:rPr lang="en-US" smtClean="0"/>
              <a:pPr/>
              <a:t>20</a:t>
            </a:fld>
            <a:endParaRPr lang="en-US"/>
          </a:p>
        </p:txBody>
      </p:sp>
      <p:grpSp>
        <p:nvGrpSpPr>
          <p:cNvPr id="16" name="Group 15"/>
          <p:cNvGrpSpPr/>
          <p:nvPr/>
        </p:nvGrpSpPr>
        <p:grpSpPr>
          <a:xfrm>
            <a:off x="588334" y="419040"/>
            <a:ext cx="5812466" cy="3295710"/>
            <a:chOff x="283534" y="361950"/>
            <a:chExt cx="5812466" cy="3295710"/>
          </a:xfrm>
        </p:grpSpPr>
        <p:grpSp>
          <p:nvGrpSpPr>
            <p:cNvPr id="4" name="Group 3"/>
            <p:cNvGrpSpPr/>
            <p:nvPr/>
          </p:nvGrpSpPr>
          <p:grpSpPr>
            <a:xfrm>
              <a:off x="283534" y="361950"/>
              <a:ext cx="5638800" cy="1743670"/>
              <a:chOff x="195814" y="142715"/>
              <a:chExt cx="8693150" cy="2324894"/>
            </a:xfrm>
          </p:grpSpPr>
          <p:sp>
            <p:nvSpPr>
              <p:cNvPr id="2" name="Rectangle 1"/>
              <p:cNvSpPr/>
              <p:nvPr/>
            </p:nvSpPr>
            <p:spPr>
              <a:xfrm>
                <a:off x="228601" y="142715"/>
                <a:ext cx="3573989" cy="533480"/>
              </a:xfrm>
              <a:prstGeom prst="rect">
                <a:avLst/>
              </a:prstGeom>
            </p:spPr>
            <p:txBody>
              <a:bodyPr wrap="none">
                <a:spAutoFit/>
              </a:bodyPr>
              <a:lstStyle/>
              <a:p>
                <a:r>
                  <a:rPr lang="en-US" sz="2000" b="1" u="sng" dirty="0">
                    <a:solidFill>
                      <a:srgbClr val="008A3E"/>
                    </a:solidFill>
                    <a:latin typeface="Times New Roman" panose="02020603050405020304" pitchFamily="18" charset="0"/>
                    <a:cs typeface="Times New Roman" panose="02020603050405020304" pitchFamily="18" charset="0"/>
                  </a:rPr>
                  <a:t>Electric Field Lines</a:t>
                </a:r>
              </a:p>
            </p:txBody>
          </p:sp>
          <p:sp>
            <p:nvSpPr>
              <p:cNvPr id="3" name="Rectangle 2"/>
              <p:cNvSpPr/>
              <p:nvPr/>
            </p:nvSpPr>
            <p:spPr>
              <a:xfrm>
                <a:off x="195814" y="703023"/>
                <a:ext cx="8693150" cy="1764586"/>
              </a:xfrm>
              <a:prstGeom prst="rect">
                <a:avLst/>
              </a:prstGeom>
            </p:spPr>
            <p:txBody>
              <a:bodyPr wrap="square">
                <a:spAutoFit/>
              </a:bodyPr>
              <a:lstStyle/>
              <a:p>
                <a:pPr marL="342900" indent="-342900" algn="just">
                  <a:buAutoNum type="arabicPeriod"/>
                </a:pPr>
                <a:r>
                  <a:rPr lang="en-US" sz="2000" dirty="0">
                    <a:latin typeface="Times New Roman" panose="02020603050405020304" pitchFamily="18" charset="0"/>
                    <a:cs typeface="Times New Roman" panose="02020603050405020304" pitchFamily="18" charset="0"/>
                  </a:rPr>
                  <a:t>The </a:t>
                </a:r>
                <a:r>
                  <a:rPr lang="en-US" sz="2000" dirty="0">
                    <a:solidFill>
                      <a:srgbClr val="00B050"/>
                    </a:solidFill>
                    <a:latin typeface="Times New Roman" panose="02020603050405020304" pitchFamily="18" charset="0"/>
                    <a:cs typeface="Times New Roman" panose="02020603050405020304" pitchFamily="18" charset="0"/>
                  </a:rPr>
                  <a:t>lines</a:t>
                </a:r>
                <a:r>
                  <a:rPr lang="en-US" sz="2000" dirty="0">
                    <a:latin typeface="Times New Roman" panose="02020603050405020304" pitchFamily="18" charset="0"/>
                    <a:cs typeface="Times New Roman" panose="02020603050405020304" pitchFamily="18" charset="0"/>
                  </a:rPr>
                  <a:t> for a group of point charges must </a:t>
                </a:r>
                <a:r>
                  <a:rPr lang="en-US" sz="2000" dirty="0">
                    <a:solidFill>
                      <a:srgbClr val="FF0000"/>
                    </a:solidFill>
                    <a:latin typeface="Times New Roman" panose="02020603050405020304" pitchFamily="18" charset="0"/>
                    <a:cs typeface="Times New Roman" panose="02020603050405020304" pitchFamily="18" charset="0"/>
                  </a:rPr>
                  <a:t>begin on positive charges</a:t>
                </a:r>
                <a:r>
                  <a:rPr lang="en-US" sz="2000" dirty="0">
                    <a:latin typeface="Times New Roman" panose="02020603050405020304" pitchFamily="18" charset="0"/>
                    <a:cs typeface="Times New Roman" panose="02020603050405020304" pitchFamily="18" charset="0"/>
                  </a:rPr>
                  <a:t> and </a:t>
                </a:r>
                <a:r>
                  <a:rPr lang="en-US" sz="2000" dirty="0">
                    <a:solidFill>
                      <a:srgbClr val="0070C0"/>
                    </a:solidFill>
                    <a:latin typeface="Times New Roman" panose="02020603050405020304" pitchFamily="18" charset="0"/>
                    <a:cs typeface="Times New Roman" panose="02020603050405020304" pitchFamily="18" charset="0"/>
                  </a:rPr>
                  <a:t>end on negative charges</a:t>
                </a:r>
                <a:r>
                  <a:rPr lang="en-US" sz="2000" dirty="0">
                    <a:latin typeface="Times New Roman" panose="02020603050405020304" pitchFamily="18" charset="0"/>
                    <a:cs typeface="Times New Roman" panose="02020603050405020304" pitchFamily="18" charset="0"/>
                  </a:rPr>
                  <a:t>. In the case of an excess of charge, some lines will begin or end </a:t>
                </a:r>
                <a:r>
                  <a:rPr lang="en-US" sz="2000" dirty="0">
                    <a:solidFill>
                      <a:srgbClr val="A85F36"/>
                    </a:solidFill>
                    <a:latin typeface="Times New Roman" panose="02020603050405020304" pitchFamily="18" charset="0"/>
                    <a:cs typeface="Times New Roman" panose="02020603050405020304" pitchFamily="18" charset="0"/>
                  </a:rPr>
                  <a:t>infinitely</a:t>
                </a:r>
                <a:r>
                  <a:rPr lang="en-US" sz="2000" dirty="0">
                    <a:latin typeface="Times New Roman" panose="02020603050405020304" pitchFamily="18" charset="0"/>
                    <a:cs typeface="Times New Roman" panose="02020603050405020304" pitchFamily="18" charset="0"/>
                  </a:rPr>
                  <a:t> far away.</a:t>
                </a:r>
              </a:p>
            </p:txBody>
          </p:sp>
        </p:grpSp>
        <p:sp>
          <p:nvSpPr>
            <p:cNvPr id="6" name="Rectangle 5"/>
            <p:cNvSpPr/>
            <p:nvPr/>
          </p:nvSpPr>
          <p:spPr>
            <a:xfrm>
              <a:off x="304800" y="2110183"/>
              <a:ext cx="5791200" cy="1015663"/>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The number of lines drawn </a:t>
              </a:r>
              <a:r>
                <a:rPr lang="en-US" sz="2000" dirty="0">
                  <a:solidFill>
                    <a:srgbClr val="FF0000"/>
                  </a:solidFill>
                  <a:latin typeface="Times New Roman" panose="02020603050405020304" pitchFamily="18" charset="0"/>
                  <a:cs typeface="Times New Roman" panose="02020603050405020304" pitchFamily="18" charset="0"/>
                </a:rPr>
                <a:t>leaving a positive charge </a:t>
              </a:r>
            </a:p>
            <a:p>
              <a:pPr algn="just"/>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or </a:t>
              </a:r>
              <a:r>
                <a:rPr lang="en-US" sz="2000" dirty="0">
                  <a:solidFill>
                    <a:srgbClr val="0070C0"/>
                  </a:solidFill>
                  <a:latin typeface="Times New Roman" panose="02020603050405020304" pitchFamily="18" charset="0"/>
                  <a:cs typeface="Times New Roman" panose="02020603050405020304" pitchFamily="18" charset="0"/>
                </a:rPr>
                <a:t>ending on a negative charge </a:t>
              </a:r>
              <a:r>
                <a:rPr lang="en-US" sz="2000" dirty="0">
                  <a:latin typeface="Times New Roman" panose="02020603050405020304" pitchFamily="18" charset="0"/>
                  <a:cs typeface="Times New Roman" panose="02020603050405020304" pitchFamily="18" charset="0"/>
                </a:rPr>
                <a:t>is </a:t>
              </a:r>
              <a:r>
                <a:rPr lang="en-US" sz="2000" dirty="0">
                  <a:solidFill>
                    <a:srgbClr val="00B050"/>
                  </a:solidFill>
                  <a:latin typeface="Times New Roman" panose="02020603050405020304" pitchFamily="18" charset="0"/>
                  <a:cs typeface="Times New Roman" panose="02020603050405020304" pitchFamily="18" charset="0"/>
                </a:rPr>
                <a:t>proportional to the </a:t>
              </a:r>
            </a:p>
            <a:p>
              <a:pPr algn="just"/>
              <a:r>
                <a:rPr lang="en-US" sz="2000" dirty="0">
                  <a:solidFill>
                    <a:srgbClr val="00B050"/>
                  </a:solidFill>
                  <a:latin typeface="Times New Roman" panose="02020603050405020304" pitchFamily="18" charset="0"/>
                  <a:cs typeface="Times New Roman" panose="02020603050405020304" pitchFamily="18" charset="0"/>
                </a:rPr>
                <a:t>    magnitude of the charge</a:t>
              </a:r>
              <a:r>
                <a:rPr lang="en-US" sz="2000" dirty="0">
                  <a:latin typeface="Times New Roman" panose="02020603050405020304" pitchFamily="18" charset="0"/>
                  <a:cs typeface="Times New Roman" panose="02020603050405020304" pitchFamily="18" charset="0"/>
                </a:rPr>
                <a:t>.</a:t>
              </a:r>
              <a:endParaRPr lang="en-US" sz="2000" dirty="0"/>
            </a:p>
          </p:txBody>
        </p:sp>
        <p:sp>
          <p:nvSpPr>
            <p:cNvPr id="14" name="Rectangle 13"/>
            <p:cNvSpPr/>
            <p:nvPr/>
          </p:nvSpPr>
          <p:spPr>
            <a:xfrm>
              <a:off x="304800" y="3257550"/>
              <a:ext cx="4466544"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3. </a:t>
              </a:r>
              <a:r>
                <a:rPr lang="en-US" sz="2000" dirty="0">
                  <a:solidFill>
                    <a:srgbClr val="FF0000"/>
                  </a:solidFill>
                  <a:latin typeface="Times New Roman" panose="02020603050405020304" pitchFamily="18" charset="0"/>
                  <a:cs typeface="Times New Roman" panose="02020603050405020304" pitchFamily="18" charset="0"/>
                </a:rPr>
                <a:t>No</a:t>
              </a:r>
              <a:r>
                <a:rPr lang="en-US" sz="2000" dirty="0">
                  <a:latin typeface="Times New Roman" panose="02020603050405020304" pitchFamily="18" charset="0"/>
                  <a:cs typeface="Times New Roman" panose="02020603050405020304" pitchFamily="18" charset="0"/>
                </a:rPr>
                <a:t> two field lines </a:t>
              </a:r>
              <a:r>
                <a:rPr lang="en-US" sz="2000" dirty="0">
                  <a:solidFill>
                    <a:srgbClr val="FF0000"/>
                  </a:solidFill>
                  <a:latin typeface="Times New Roman" panose="02020603050405020304" pitchFamily="18" charset="0"/>
                  <a:cs typeface="Times New Roman" panose="02020603050405020304" pitchFamily="18" charset="0"/>
                </a:rPr>
                <a:t>can cross each other</a:t>
              </a:r>
              <a:r>
                <a:rPr lang="en-US" sz="2000" dirty="0">
                  <a:latin typeface="Times New Roman" panose="02020603050405020304" pitchFamily="18" charset="0"/>
                  <a:cs typeface="Times New Roman" panose="02020603050405020304" pitchFamily="18" charset="0"/>
                </a:rPr>
                <a:t>.</a:t>
              </a:r>
              <a:endParaRPr lang="en-US" sz="2000" dirty="0"/>
            </a:p>
          </p:txBody>
        </p:sp>
      </p:grpSp>
      <p:pic>
        <p:nvPicPr>
          <p:cNvPr id="20" name="Picture 19"/>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61185" t="12753" r="18269" b="34744"/>
          <a:stretch/>
        </p:blipFill>
        <p:spPr bwMode="auto">
          <a:xfrm>
            <a:off x="6564718" y="2230285"/>
            <a:ext cx="2229942" cy="1916657"/>
          </a:xfrm>
          <a:prstGeom prst="rect">
            <a:avLst/>
          </a:prstGeom>
          <a:ln>
            <a:noFill/>
          </a:ln>
          <a:extLst>
            <a:ext uri="{53640926-AAD7-44D8-BBD7-CCE9431645EC}">
              <a14:shadowObscured xmlns:a14="http://schemas.microsoft.com/office/drawing/2010/main"/>
            </a:ext>
          </a:extLst>
        </p:spPr>
      </p:pic>
      <p:pic>
        <p:nvPicPr>
          <p:cNvPr id="21" name="Picture 20"/>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37820" t="12753" r="42826" b="34744"/>
          <a:stretch/>
        </p:blipFill>
        <p:spPr bwMode="auto">
          <a:xfrm>
            <a:off x="6629400" y="197468"/>
            <a:ext cx="2100579" cy="1916657"/>
          </a:xfrm>
          <a:prstGeom prst="rect">
            <a:avLst/>
          </a:prstGeom>
          <a:ln>
            <a:noFill/>
          </a:ln>
          <a:extLst>
            <a:ext uri="{53640926-AAD7-44D8-BBD7-CCE9431645EC}">
              <a14:shadowObscured xmlns:a14="http://schemas.microsoft.com/office/drawing/2010/main"/>
            </a:ext>
          </a:extLst>
        </p:spPr>
      </p:pic>
      <p:sp>
        <p:nvSpPr>
          <p:cNvPr id="22" name="Rectangle 21"/>
          <p:cNvSpPr/>
          <p:nvPr/>
        </p:nvSpPr>
        <p:spPr>
          <a:xfrm>
            <a:off x="5562600" y="4171950"/>
            <a:ext cx="3429000" cy="646331"/>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Figure - 15.13</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(b) The electric field lines for a point charge</a:t>
            </a:r>
          </a:p>
        </p:txBody>
      </p:sp>
    </p:spTree>
    <p:extLst>
      <p:ext uri="{BB962C8B-B14F-4D97-AF65-F5344CB8AC3E}">
        <p14:creationId xmlns:p14="http://schemas.microsoft.com/office/powerpoint/2010/main" val="7960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C73317-A1BA-45E1-81A6-6F9D539326D6}"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21</a:t>
            </a:fld>
            <a:endParaRPr lang="en-US"/>
          </a:p>
        </p:txBody>
      </p:sp>
      <p:grpSp>
        <p:nvGrpSpPr>
          <p:cNvPr id="8" name="Group 7"/>
          <p:cNvGrpSpPr/>
          <p:nvPr/>
        </p:nvGrpSpPr>
        <p:grpSpPr>
          <a:xfrm>
            <a:off x="762000" y="666750"/>
            <a:ext cx="2743200" cy="3446622"/>
            <a:chOff x="5876926" y="1852116"/>
            <a:chExt cx="3332559" cy="5590137"/>
          </a:xfrm>
        </p:grpSpPr>
        <p:pic>
          <p:nvPicPr>
            <p:cNvPr id="9" name="Picture 8"/>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9079" t="18530" r="70209" b="30477"/>
            <a:stretch/>
          </p:blipFill>
          <p:spPr bwMode="auto">
            <a:xfrm>
              <a:off x="6019800" y="1852116"/>
              <a:ext cx="2726829" cy="3460523"/>
            </a:xfrm>
            <a:prstGeom prst="rect">
              <a:avLst/>
            </a:prstGeom>
            <a:ln>
              <a:noFill/>
            </a:ln>
            <a:extLst>
              <a:ext uri="{53640926-AAD7-44D8-BBD7-CCE9431645EC}">
                <a14:shadowObscured xmlns:a14="http://schemas.microsoft.com/office/drawing/2010/main"/>
              </a:ext>
            </a:extLst>
          </p:spPr>
        </p:pic>
        <p:sp>
          <p:nvSpPr>
            <p:cNvPr id="10" name="Rectangle 9"/>
            <p:cNvSpPr/>
            <p:nvPr/>
          </p:nvSpPr>
          <p:spPr>
            <a:xfrm>
              <a:off x="5876926" y="5495418"/>
              <a:ext cx="3332559" cy="194683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Figure 15.14 - The electric field lines for two equal and opposite point charges (an electric dipole).</a:t>
              </a:r>
            </a:p>
          </p:txBody>
        </p:sp>
      </p:grpSp>
      <p:grpSp>
        <p:nvGrpSpPr>
          <p:cNvPr id="11" name="Group 10"/>
          <p:cNvGrpSpPr/>
          <p:nvPr/>
        </p:nvGrpSpPr>
        <p:grpSpPr>
          <a:xfrm>
            <a:off x="4419600" y="644155"/>
            <a:ext cx="2895600" cy="3680195"/>
            <a:chOff x="7529441" y="1936276"/>
            <a:chExt cx="2895600" cy="4906925"/>
          </a:xfrm>
        </p:grpSpPr>
        <p:pic>
          <p:nvPicPr>
            <p:cNvPr id="12" name="Picture 11"/>
            <p:cNvPicPr/>
            <p:nvPr/>
          </p:nvPicPr>
          <p:blipFill rotWithShape="1">
            <a:blip r:embed="rId4" cstate="print">
              <a:extLst>
                <a:ext uri="{BEBA8EAE-BF5A-486C-A8C5-ECC9F3942E4B}">
                  <a14:imgProps xmlns:a14="http://schemas.microsoft.com/office/drawing/2010/main">
                    <a14:imgLayer r:embed="rId5">
                      <a14:imgEffect>
                        <a14:sharpenSoften amount="30000"/>
                      </a14:imgEffect>
                    </a14:imgLayer>
                  </a14:imgProps>
                </a:ext>
                <a:ext uri="{28A0092B-C50C-407E-A947-70E740481C1C}">
                  <a14:useLocalDpi xmlns:a14="http://schemas.microsoft.com/office/drawing/2010/main" val="0"/>
                </a:ext>
              </a:extLst>
            </a:blip>
            <a:srcRect l="71154" t="26764" r="7212" b="22714"/>
            <a:stretch/>
          </p:blipFill>
          <p:spPr bwMode="auto">
            <a:xfrm>
              <a:off x="7529441" y="1936276"/>
              <a:ext cx="2895600" cy="3204886"/>
            </a:xfrm>
            <a:prstGeom prst="rect">
              <a:avLst/>
            </a:prstGeom>
            <a:ln>
              <a:noFill/>
            </a:ln>
            <a:extLst>
              <a:ext uri="{53640926-AAD7-44D8-BBD7-CCE9431645EC}">
                <a14:shadowObscured xmlns:a14="http://schemas.microsoft.com/office/drawing/2010/main"/>
              </a:ext>
            </a:extLst>
          </p:spPr>
        </p:pic>
        <p:sp>
          <p:nvSpPr>
            <p:cNvPr id="13" name="Rectangle 12"/>
            <p:cNvSpPr/>
            <p:nvPr/>
          </p:nvSpPr>
          <p:spPr>
            <a:xfrm>
              <a:off x="7639337" y="5242763"/>
              <a:ext cx="2785704" cy="160043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Figure 15.16 - The electric field lines for a point charge of +2</a:t>
              </a:r>
              <a:r>
                <a:rPr lang="en-US" i="1" dirty="0">
                  <a:latin typeface="Times New Roman" panose="02020603050405020304" pitchFamily="18" charset="0"/>
                  <a:cs typeface="Times New Roman" panose="02020603050405020304" pitchFamily="18" charset="0"/>
                </a:rPr>
                <a:t>q </a:t>
              </a:r>
              <a:r>
                <a:rPr lang="en-US" dirty="0">
                  <a:latin typeface="Times New Roman" panose="02020603050405020304" pitchFamily="18" charset="0"/>
                  <a:cs typeface="Times New Roman" panose="02020603050405020304" pitchFamily="18" charset="0"/>
                </a:rPr>
                <a:t>and a second point charge of -</a:t>
              </a:r>
              <a:r>
                <a:rPr lang="en-US" i="1" dirty="0">
                  <a:latin typeface="Times New Roman" panose="02020603050405020304" pitchFamily="18" charset="0"/>
                  <a:cs typeface="Times New Roman" panose="02020603050405020304" pitchFamily="18" charset="0"/>
                </a:rPr>
                <a:t>q.</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55453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73284" y="742950"/>
            <a:ext cx="7784916" cy="3048000"/>
            <a:chOff x="380999" y="269357"/>
            <a:chExt cx="7784916" cy="4064002"/>
          </a:xfrm>
        </p:grpSpPr>
        <p:grpSp>
          <p:nvGrpSpPr>
            <p:cNvPr id="9" name="Group 8"/>
            <p:cNvGrpSpPr/>
            <p:nvPr/>
          </p:nvGrpSpPr>
          <p:grpSpPr>
            <a:xfrm>
              <a:off x="380999" y="269357"/>
              <a:ext cx="7175316" cy="2438401"/>
              <a:chOff x="471805" y="179157"/>
              <a:chExt cx="7175316" cy="2438401"/>
            </a:xfrm>
          </p:grpSpPr>
          <p:pic>
            <p:nvPicPr>
              <p:cNvPr id="2" name="Picture 1"/>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10096" t="22098" r="70512" b="44967"/>
              <a:stretch/>
            </p:blipFill>
            <p:spPr bwMode="auto">
              <a:xfrm>
                <a:off x="471805" y="179157"/>
                <a:ext cx="2950979" cy="2438401"/>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3422784" y="980051"/>
                <a:ext cx="4224337" cy="1231107"/>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Figure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15.15 </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electric field lines for two positive point charges. The points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are discussed in Quick Quiz 15.6.</a:t>
                </a:r>
              </a:p>
            </p:txBody>
          </p:sp>
        </p:grpSp>
        <p:sp>
          <p:nvSpPr>
            <p:cNvPr id="8" name="Rectangle 7"/>
            <p:cNvSpPr/>
            <p:nvPr/>
          </p:nvSpPr>
          <p:spPr>
            <a:xfrm>
              <a:off x="393514" y="2979141"/>
              <a:ext cx="7772401" cy="135421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Note</a:t>
              </a:r>
              <a:r>
                <a:rPr lang="en-US" sz="2000" dirty="0">
                  <a:latin typeface="Times New Roman" panose="02020603050405020304" pitchFamily="18" charset="0"/>
                  <a:cs typeface="Times New Roman" panose="02020603050405020304" pitchFamily="18" charset="0"/>
                </a:rPr>
                <a:t> - At </a:t>
              </a:r>
              <a:r>
                <a:rPr lang="en-US" sz="2000" dirty="0">
                  <a:solidFill>
                    <a:srgbClr val="FF0000"/>
                  </a:solidFill>
                  <a:latin typeface="Times New Roman" panose="02020603050405020304" pitchFamily="18" charset="0"/>
                  <a:cs typeface="Times New Roman" panose="02020603050405020304" pitchFamily="18" charset="0"/>
                </a:rPr>
                <a:t>points</a:t>
              </a:r>
              <a:r>
                <a:rPr lang="en-US" sz="2000" dirty="0">
                  <a:latin typeface="Times New Roman" panose="02020603050405020304" pitchFamily="18" charset="0"/>
                  <a:cs typeface="Times New Roman" panose="02020603050405020304" pitchFamily="18" charset="0"/>
                </a:rPr>
                <a:t> very near either charge, the </a:t>
              </a:r>
              <a:r>
                <a:rPr lang="en-US" sz="2000" dirty="0">
                  <a:solidFill>
                    <a:srgbClr val="FF0000"/>
                  </a:solidFill>
                  <a:latin typeface="Times New Roman" panose="02020603050405020304" pitchFamily="18" charset="0"/>
                  <a:cs typeface="Times New Roman" panose="02020603050405020304" pitchFamily="18" charset="0"/>
                </a:rPr>
                <a:t>lines are nearly radial</a:t>
              </a:r>
              <a:r>
                <a:rPr lang="en-US" sz="2000" dirty="0">
                  <a:latin typeface="Times New Roman" panose="02020603050405020304" pitchFamily="18" charset="0"/>
                  <a:cs typeface="Times New Roman" panose="02020603050405020304" pitchFamily="18" charset="0"/>
                </a:rPr>
                <a:t>. The </a:t>
              </a:r>
              <a:r>
                <a:rPr lang="en-US" sz="2000" dirty="0">
                  <a:solidFill>
                    <a:srgbClr val="00B050"/>
                  </a:solidFill>
                  <a:latin typeface="Times New Roman" panose="02020603050405020304" pitchFamily="18" charset="0"/>
                  <a:cs typeface="Times New Roman" panose="02020603050405020304" pitchFamily="18" charset="0"/>
                </a:rPr>
                <a:t>high density</a:t>
              </a:r>
              <a:r>
                <a:rPr lang="en-US" sz="2000" dirty="0">
                  <a:latin typeface="Times New Roman" panose="02020603050405020304" pitchFamily="18" charset="0"/>
                  <a:cs typeface="Times New Roman" panose="02020603050405020304" pitchFamily="18" charset="0"/>
                </a:rPr>
                <a:t> of lines between the charges indicates a </a:t>
              </a:r>
              <a:r>
                <a:rPr lang="en-US" sz="2000" dirty="0">
                  <a:solidFill>
                    <a:srgbClr val="00B050"/>
                  </a:solidFill>
                  <a:latin typeface="Times New Roman" panose="02020603050405020304" pitchFamily="18" charset="0"/>
                  <a:cs typeface="Times New Roman" panose="02020603050405020304" pitchFamily="18" charset="0"/>
                </a:rPr>
                <a:t>strong electric field in this region</a:t>
              </a:r>
              <a:r>
                <a:rPr lang="en-US" sz="2000" dirty="0">
                  <a:latin typeface="Times New Roman" panose="02020603050405020304" pitchFamily="18" charset="0"/>
                  <a:cs typeface="Times New Roman" panose="02020603050405020304" pitchFamily="18" charset="0"/>
                </a:rPr>
                <a:t>.</a:t>
              </a:r>
            </a:p>
          </p:txBody>
        </p:sp>
      </p:grpSp>
      <p:sp>
        <p:nvSpPr>
          <p:cNvPr id="15" name="Date Placeholder 14"/>
          <p:cNvSpPr>
            <a:spLocks noGrp="1"/>
          </p:cNvSpPr>
          <p:nvPr>
            <p:ph type="dt" sz="half" idx="10"/>
          </p:nvPr>
        </p:nvSpPr>
        <p:spPr/>
        <p:txBody>
          <a:bodyPr/>
          <a:lstStyle/>
          <a:p>
            <a:fld id="{E6F5BC54-77C4-4205-ACF7-284F45BD9AAD}" type="datetime1">
              <a:rPr lang="en-US" smtClean="0"/>
              <a:t>5/24/2022</a:t>
            </a:fld>
            <a:endParaRPr lang="en-US"/>
          </a:p>
        </p:txBody>
      </p:sp>
      <p:sp>
        <p:nvSpPr>
          <p:cNvPr id="16" name="Footer Placeholder 15"/>
          <p:cNvSpPr>
            <a:spLocks noGrp="1"/>
          </p:cNvSpPr>
          <p:nvPr>
            <p:ph type="ftr" sz="quarter" idx="11"/>
          </p:nvPr>
        </p:nvSpPr>
        <p:spPr/>
        <p:txBody>
          <a:bodyPr/>
          <a:lstStyle/>
          <a:p>
            <a:r>
              <a:rPr lang="en-US"/>
              <a:t>Topic 15/Physics Department / UCSY</a:t>
            </a:r>
          </a:p>
        </p:txBody>
      </p:sp>
      <p:sp>
        <p:nvSpPr>
          <p:cNvPr id="17" name="Slide Number Placeholder 16"/>
          <p:cNvSpPr>
            <a:spLocks noGrp="1"/>
          </p:cNvSpPr>
          <p:nvPr>
            <p:ph type="sldNum" sz="quarter" idx="12"/>
          </p:nvPr>
        </p:nvSpPr>
        <p:spPr/>
        <p:txBody>
          <a:bodyPr/>
          <a:lstStyle/>
          <a:p>
            <a:fld id="{707EF3C6-B130-421E-814F-9C07AF5FF370}" type="slidenum">
              <a:rPr lang="en-US" smtClean="0"/>
              <a:pPr/>
              <a:t>22</a:t>
            </a:fld>
            <a:endParaRPr lang="en-US"/>
          </a:p>
        </p:txBody>
      </p:sp>
    </p:spTree>
    <p:extLst>
      <p:ext uri="{BB962C8B-B14F-4D97-AF65-F5344CB8AC3E}">
        <p14:creationId xmlns:p14="http://schemas.microsoft.com/office/powerpoint/2010/main" val="2848912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23</a:t>
            </a:fld>
            <a:endParaRPr lang="en-US"/>
          </a:p>
        </p:txBody>
      </p:sp>
      <p:grpSp>
        <p:nvGrpSpPr>
          <p:cNvPr id="5" name="Group 4"/>
          <p:cNvGrpSpPr/>
          <p:nvPr/>
        </p:nvGrpSpPr>
        <p:grpSpPr>
          <a:xfrm>
            <a:off x="609601" y="514350"/>
            <a:ext cx="7848599" cy="2942080"/>
            <a:chOff x="168376" y="2106250"/>
            <a:chExt cx="7848599" cy="3922773"/>
          </a:xfrm>
        </p:grpSpPr>
        <p:sp>
          <p:nvSpPr>
            <p:cNvPr id="6" name="Rectangle 5"/>
            <p:cNvSpPr/>
            <p:nvPr/>
          </p:nvSpPr>
          <p:spPr>
            <a:xfrm>
              <a:off x="219847" y="2676223"/>
              <a:ext cx="7797128" cy="1354217"/>
            </a:xfrm>
            <a:prstGeom prst="rect">
              <a:avLst/>
            </a:prstGeom>
          </p:spPr>
          <p:txBody>
            <a:bodyPr wrap="square">
              <a:spAutoFit/>
            </a:bodyPr>
            <a:lstStyle/>
            <a:p>
              <a:pPr algn="just"/>
              <a:r>
                <a:rPr lang="en-US" sz="2000" dirty="0">
                  <a:latin typeface="Times New Roman" pitchFamily="18" charset="0"/>
                  <a:cs typeface="Times New Roman" pitchFamily="18" charset="0"/>
                </a:rPr>
                <a:t>Rank the magnitudes of the electric field at points </a:t>
              </a:r>
              <a:r>
                <a:rPr lang="en-US" sz="2000" i="1" dirty="0">
                  <a:latin typeface="Times New Roman" pitchFamily="18" charset="0"/>
                  <a:cs typeface="Times New Roman" pitchFamily="18" charset="0"/>
                </a:rPr>
                <a:t>A</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B</a:t>
              </a:r>
              <a:r>
                <a:rPr lang="en-US" sz="2000" dirty="0">
                  <a:latin typeface="Times New Roman" pitchFamily="18" charset="0"/>
                  <a:cs typeface="Times New Roman" pitchFamily="18" charset="0"/>
                </a:rPr>
                <a:t>, and </a:t>
              </a:r>
              <a:r>
                <a:rPr lang="en-US" sz="2000" i="1" dirty="0">
                  <a:latin typeface="Times New Roman" pitchFamily="18" charset="0"/>
                  <a:cs typeface="Times New Roman" pitchFamily="18" charset="0"/>
                </a:rPr>
                <a:t>C </a:t>
              </a:r>
              <a:r>
                <a:rPr lang="en-US" sz="2000" dirty="0">
                  <a:latin typeface="Times New Roman" pitchFamily="18" charset="0"/>
                  <a:cs typeface="Times New Roman" pitchFamily="18" charset="0"/>
                </a:rPr>
                <a:t>in </a:t>
              </a:r>
              <a:r>
                <a:rPr lang="en-US" sz="2000" b="1" dirty="0">
                  <a:latin typeface="Times New Roman" pitchFamily="18" charset="0"/>
                  <a:cs typeface="Times New Roman" pitchFamily="18" charset="0"/>
                </a:rPr>
                <a:t>Figure </a:t>
              </a:r>
              <a:r>
                <a:rPr lang="en-US" sz="2000" dirty="0">
                  <a:latin typeface="Times New Roman" pitchFamily="18" charset="0"/>
                  <a:cs typeface="Times New Roman" pitchFamily="18" charset="0"/>
                </a:rPr>
                <a:t>with the largest magnitude first. (a) </a:t>
              </a:r>
              <a:r>
                <a:rPr lang="en-US" sz="2000" i="1" dirty="0">
                  <a:latin typeface="Times New Roman" pitchFamily="18" charset="0"/>
                  <a:cs typeface="Times New Roman" pitchFamily="18" charset="0"/>
                </a:rPr>
                <a:t>A, B, C </a:t>
              </a:r>
              <a:r>
                <a:rPr lang="en-US" sz="2000" dirty="0">
                  <a:latin typeface="Times New Roman" pitchFamily="18" charset="0"/>
                  <a:cs typeface="Times New Roman" pitchFamily="18" charset="0"/>
                </a:rPr>
                <a:t>(b) </a:t>
              </a:r>
              <a:r>
                <a:rPr lang="en-US" sz="2000" i="1" dirty="0">
                  <a:latin typeface="Times New Roman" pitchFamily="18" charset="0"/>
                  <a:cs typeface="Times New Roman" pitchFamily="18" charset="0"/>
                </a:rPr>
                <a:t>A, C, B </a:t>
              </a:r>
              <a:r>
                <a:rPr lang="en-US" sz="2000" dirty="0">
                  <a:latin typeface="Times New Roman" pitchFamily="18" charset="0"/>
                  <a:cs typeface="Times New Roman" pitchFamily="18" charset="0"/>
                </a:rPr>
                <a:t>(c) </a:t>
              </a:r>
              <a:r>
                <a:rPr lang="en-US" sz="2000" i="1" dirty="0">
                  <a:latin typeface="Times New Roman" pitchFamily="18" charset="0"/>
                  <a:cs typeface="Times New Roman" pitchFamily="18" charset="0"/>
                </a:rPr>
                <a:t>C, A, B </a:t>
              </a:r>
              <a:r>
                <a:rPr lang="en-US" sz="2000" dirty="0">
                  <a:latin typeface="Times New Roman" pitchFamily="18" charset="0"/>
                  <a:cs typeface="Times New Roman" pitchFamily="18" charset="0"/>
                </a:rPr>
                <a:t>(d) The answer can’t be determined by visual inspection.</a:t>
              </a:r>
            </a:p>
          </p:txBody>
        </p:sp>
        <p:sp>
          <p:nvSpPr>
            <p:cNvPr id="7" name="Rectangle 6"/>
            <p:cNvSpPr/>
            <p:nvPr/>
          </p:nvSpPr>
          <p:spPr>
            <a:xfrm>
              <a:off x="219847" y="2106250"/>
              <a:ext cx="2105063" cy="615553"/>
            </a:xfrm>
            <a:prstGeom prst="rect">
              <a:avLst/>
            </a:prstGeom>
          </p:spPr>
          <p:txBody>
            <a:bodyPr wrap="none">
              <a:spAutoFit/>
            </a:bodyPr>
            <a:lstStyle/>
            <a:p>
              <a:pPr>
                <a:lnSpc>
                  <a:spcPct val="120000"/>
                </a:lnSpc>
              </a:pPr>
              <a:r>
                <a:rPr lang="en-US" sz="2000" b="1" u="sng" dirty="0">
                  <a:latin typeface="Times New Roman" panose="02020603050405020304" pitchFamily="18" charset="0"/>
                  <a:cs typeface="Times New Roman" panose="02020603050405020304" pitchFamily="18" charset="0"/>
                </a:rPr>
                <a:t>Quick Quiz - 15.6</a:t>
              </a:r>
            </a:p>
          </p:txBody>
        </p:sp>
        <p:sp>
          <p:nvSpPr>
            <p:cNvPr id="8" name="Rectangle 7"/>
            <p:cNvSpPr/>
            <p:nvPr/>
          </p:nvSpPr>
          <p:spPr>
            <a:xfrm>
              <a:off x="168376" y="4674806"/>
              <a:ext cx="7772400" cy="1354217"/>
            </a:xfrm>
            <a:prstGeom prst="rect">
              <a:avLst/>
            </a:prstGeom>
          </p:spPr>
          <p:txBody>
            <a:bodyPr wrap="square">
              <a:spAutoFit/>
            </a:bodyPr>
            <a:lstStyle/>
            <a:p>
              <a:pPr algn="just"/>
              <a:r>
                <a:rPr lang="en-US" sz="2000" dirty="0">
                  <a:latin typeface="Times New Roman" pitchFamily="18" charset="0"/>
                  <a:cs typeface="Times New Roman" pitchFamily="18" charset="0"/>
                </a:rPr>
                <a:t>The field is greatest at point A because this is where the field lines are closest together. The absence of lines at point C indicates that the electric field there is zero.</a:t>
              </a:r>
            </a:p>
          </p:txBody>
        </p:sp>
        <p:sp>
          <p:nvSpPr>
            <p:cNvPr id="9" name="Rectangle 8"/>
            <p:cNvSpPr/>
            <p:nvPr/>
          </p:nvSpPr>
          <p:spPr>
            <a:xfrm>
              <a:off x="200274" y="4174743"/>
              <a:ext cx="1597104" cy="53348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Answer - (a)</a:t>
              </a:r>
              <a:r>
                <a:rPr lang="en-US" sz="2000" dirty="0">
                  <a:latin typeface="Times New Roman" panose="02020603050405020304" pitchFamily="18" charset="0"/>
                  <a:cs typeface="Times New Roman" panose="02020603050405020304" pitchFamily="18" charset="0"/>
                </a:rPr>
                <a:t> </a:t>
              </a:r>
            </a:p>
          </p:txBody>
        </p:sp>
      </p:grpSp>
      <p:pic>
        <p:nvPicPr>
          <p:cNvPr id="10" name="Picture 9"/>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10096" t="22098" r="70512" b="44967"/>
          <a:stretch/>
        </p:blipFill>
        <p:spPr bwMode="auto">
          <a:xfrm>
            <a:off x="5181600" y="3181350"/>
            <a:ext cx="2819400" cy="167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379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00124" y="285750"/>
            <a:ext cx="8210476" cy="2020177"/>
            <a:chOff x="400124" y="700346"/>
            <a:chExt cx="8210476" cy="2693569"/>
          </a:xfrm>
        </p:grpSpPr>
        <p:sp>
          <p:nvSpPr>
            <p:cNvPr id="3" name="Rectangle 2"/>
            <p:cNvSpPr/>
            <p:nvPr/>
          </p:nvSpPr>
          <p:spPr>
            <a:xfrm>
              <a:off x="457200" y="700346"/>
              <a:ext cx="1526484" cy="533480"/>
            </a:xfrm>
            <a:prstGeom prst="rect">
              <a:avLst/>
            </a:prstGeom>
          </p:spPr>
          <p:txBody>
            <a:bodyPr wrap="square">
              <a:spAutoFit/>
            </a:bodyPr>
            <a:lstStyle/>
            <a:p>
              <a:r>
                <a:rPr lang="en-US" sz="2000" b="1" u="sng" dirty="0">
                  <a:latin typeface="Times New Roman" panose="02020603050405020304" pitchFamily="18" charset="0"/>
                  <a:cs typeface="Times New Roman" panose="02020603050405020304" pitchFamily="18" charset="0"/>
                </a:rPr>
                <a:t>Problem-34</a:t>
              </a:r>
              <a:endParaRPr lang="en-US" sz="2000" dirty="0"/>
            </a:p>
          </p:txBody>
        </p:sp>
        <mc:AlternateContent xmlns:mc="http://schemas.openxmlformats.org/markup-compatibility/2006" xmlns:a14="http://schemas.microsoft.com/office/drawing/2010/main">
          <mc:Choice Requires="a14">
            <p:sp>
              <p:nvSpPr>
                <p:cNvPr id="4" name="Rectangle 3"/>
                <p:cNvSpPr/>
                <p:nvPr/>
              </p:nvSpPr>
              <p:spPr>
                <a:xfrm>
                  <a:off x="400124" y="1218961"/>
                  <a:ext cx="8210476" cy="2174954"/>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 Sketch the electric field pattern around two positive point charges of magnitude 1 </a:t>
                  </a:r>
                  <a14:m>
                    <m:oMath xmlns:m="http://schemas.openxmlformats.org/officeDocument/2006/math">
                      <m:r>
                        <a:rPr lang="en-US" sz="2000" i="1" smtClean="0">
                          <a:latin typeface="Cambria Math"/>
                          <a:ea typeface="Cambria Math"/>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C placed close together. (b) Sketch the electric field pattern around two negative point charges of </a:t>
                  </a:r>
                  <a14:m>
                    <m:oMath xmlns:m="http://schemas.openxmlformats.org/officeDocument/2006/math">
                      <m:r>
                        <a:rPr lang="en-US" sz="2000" b="0" i="1" smtClean="0">
                          <a:latin typeface="Cambria Math"/>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2 </a:t>
                  </a:r>
                  <a14:m>
                    <m:oMath xmlns:m="http://schemas.openxmlformats.org/officeDocument/2006/math">
                      <m:r>
                        <a:rPr lang="en-US" sz="2000" i="1" smtClean="0">
                          <a:latin typeface="Cambria Math"/>
                          <a:ea typeface="Cambria Math"/>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C, placed close together. (c) Sketch the pattern around two point charges of +1 </a:t>
                  </a:r>
                  <a14:m>
                    <m:oMath xmlns:m="http://schemas.openxmlformats.org/officeDocument/2006/math">
                      <m:r>
                        <a:rPr lang="en-US" sz="2000" i="1" smtClean="0">
                          <a:latin typeface="Cambria Math"/>
                          <a:ea typeface="Cambria Math"/>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C and </a:t>
                  </a:r>
                  <a14:m>
                    <m:oMath xmlns:m="http://schemas.openxmlformats.org/officeDocument/2006/math">
                      <m:r>
                        <a:rPr lang="en-US" sz="2000" b="0" i="1" smtClean="0">
                          <a:latin typeface="Cambria Math"/>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2 </a:t>
                  </a:r>
                  <a14:m>
                    <m:oMath xmlns:m="http://schemas.openxmlformats.org/officeDocument/2006/math">
                      <m:r>
                        <a:rPr lang="en-US" sz="2000" i="1" smtClean="0">
                          <a:latin typeface="Cambria Math"/>
                          <a:ea typeface="Cambria Math"/>
                          <a:cs typeface="Times New Roman" panose="02020603050405020304" pitchFamily="18" charset="0"/>
                        </a:rPr>
                        <m:t>𝜇</m:t>
                      </m:r>
                    </m:oMath>
                  </a14:m>
                  <a:r>
                    <a:rPr lang="en-US" sz="2000" dirty="0">
                      <a:latin typeface="Times New Roman" panose="02020603050405020304" pitchFamily="18" charset="0"/>
                      <a:cs typeface="Times New Roman" panose="02020603050405020304" pitchFamily="18" charset="0"/>
                    </a:rPr>
                    <a:t>C, placed close together.</a:t>
                  </a:r>
                </a:p>
              </p:txBody>
            </p:sp>
          </mc:Choice>
          <mc:Fallback xmlns="">
            <p:sp>
              <p:nvSpPr>
                <p:cNvPr id="4" name="Rectangle 3"/>
                <p:cNvSpPr>
                  <a:spLocks noRot="1" noChangeAspect="1" noMove="1" noResize="1" noEditPoints="1" noAdjustHandles="1" noChangeArrowheads="1" noChangeShapeType="1" noTextEdit="1"/>
                </p:cNvSpPr>
                <p:nvPr/>
              </p:nvSpPr>
              <p:spPr>
                <a:xfrm>
                  <a:off x="400124" y="1218961"/>
                  <a:ext cx="8210476" cy="2174954"/>
                </a:xfrm>
                <a:prstGeom prst="rect">
                  <a:avLst/>
                </a:prstGeom>
                <a:blipFill rotWithShape="1">
                  <a:blip r:embed="rId2"/>
                  <a:stretch>
                    <a:fillRect l="-817" t="-1873" r="-742" b="-5993"/>
                  </a:stretch>
                </a:blipFill>
              </p:spPr>
              <p:txBody>
                <a:bodyPr/>
                <a:lstStyle/>
                <a:p>
                  <a:r>
                    <a:rPr lang="en-US">
                      <a:noFill/>
                    </a:rPr>
                    <a:t> </a:t>
                  </a:r>
                </a:p>
              </p:txBody>
            </p:sp>
          </mc:Fallback>
        </mc:AlternateContent>
      </p:grpSp>
      <p:sp>
        <p:nvSpPr>
          <p:cNvPr id="5" name="Date Placeholder 4"/>
          <p:cNvSpPr>
            <a:spLocks noGrp="1"/>
          </p:cNvSpPr>
          <p:nvPr>
            <p:ph type="dt" sz="half" idx="10"/>
          </p:nvPr>
        </p:nvSpPr>
        <p:spPr/>
        <p:txBody>
          <a:bodyPr/>
          <a:lstStyle/>
          <a:p>
            <a:fld id="{56BDBBEB-EA96-4742-9E06-DD76E716B264}" type="datetime1">
              <a:rPr lang="en-US" smtClean="0"/>
              <a:t>5/24/2022</a:t>
            </a:fld>
            <a:endParaRPr lang="en-US"/>
          </a:p>
        </p:txBody>
      </p:sp>
      <p:sp>
        <p:nvSpPr>
          <p:cNvPr id="6" name="Footer Placeholder 5"/>
          <p:cNvSpPr>
            <a:spLocks noGrp="1"/>
          </p:cNvSpPr>
          <p:nvPr>
            <p:ph type="ftr" sz="quarter" idx="11"/>
          </p:nvPr>
        </p:nvSpPr>
        <p:spPr/>
        <p:txBody>
          <a:bodyPr/>
          <a:lstStyle/>
          <a:p>
            <a:r>
              <a:rPr lang="en-US"/>
              <a:t>Topic 15/Physics Department / UCSY</a:t>
            </a:r>
          </a:p>
        </p:txBody>
      </p:sp>
      <p:sp>
        <p:nvSpPr>
          <p:cNvPr id="7" name="Slide Number Placeholder 6"/>
          <p:cNvSpPr>
            <a:spLocks noGrp="1"/>
          </p:cNvSpPr>
          <p:nvPr>
            <p:ph type="sldNum" sz="quarter" idx="12"/>
          </p:nvPr>
        </p:nvSpPr>
        <p:spPr/>
        <p:txBody>
          <a:bodyPr/>
          <a:lstStyle/>
          <a:p>
            <a:fld id="{707EF3C6-B130-421E-814F-9C07AF5FF370}" type="slidenum">
              <a:rPr lang="en-US" smtClean="0"/>
              <a:pPr/>
              <a:t>24</a:t>
            </a:fld>
            <a:endParaRPr lang="en-US"/>
          </a:p>
        </p:txBody>
      </p:sp>
      <p:grpSp>
        <p:nvGrpSpPr>
          <p:cNvPr id="8" name="Group 7"/>
          <p:cNvGrpSpPr/>
          <p:nvPr/>
        </p:nvGrpSpPr>
        <p:grpSpPr>
          <a:xfrm>
            <a:off x="414909" y="2364416"/>
            <a:ext cx="8594412" cy="2319515"/>
            <a:chOff x="414909" y="2462035"/>
            <a:chExt cx="8594412" cy="2319515"/>
          </a:xfrm>
        </p:grpSpPr>
        <p:pic>
          <p:nvPicPr>
            <p:cNvPr id="12" name="Picture 11"/>
            <p:cNvPicPr/>
            <p:nvPr/>
          </p:nvPicPr>
          <p:blipFill rotWithShape="1">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l="21955" t="30622" r="17949" b="36598"/>
            <a:stretch/>
          </p:blipFill>
          <p:spPr bwMode="auto">
            <a:xfrm>
              <a:off x="414909" y="2794745"/>
              <a:ext cx="8180906" cy="198680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74921" y="2462035"/>
              <a:ext cx="8534400"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Rough sketches for these charge configurations are shown below.</a:t>
              </a:r>
            </a:p>
          </p:txBody>
        </p:sp>
      </p:grpSp>
    </p:spTree>
    <p:extLst>
      <p:ext uri="{BB962C8B-B14F-4D97-AF65-F5344CB8AC3E}">
        <p14:creationId xmlns:p14="http://schemas.microsoft.com/office/powerpoint/2010/main" val="649566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72566" y="285750"/>
            <a:ext cx="8314234" cy="1832313"/>
            <a:chOff x="220166" y="3576716"/>
            <a:chExt cx="8314234" cy="2443084"/>
          </a:xfrm>
        </p:grpSpPr>
        <p:sp>
          <p:nvSpPr>
            <p:cNvPr id="30" name="Rectangle 29"/>
            <p:cNvSpPr/>
            <p:nvPr/>
          </p:nvSpPr>
          <p:spPr>
            <a:xfrm>
              <a:off x="228600" y="3576716"/>
              <a:ext cx="1526484" cy="533480"/>
            </a:xfrm>
            <a:prstGeom prst="rect">
              <a:avLst/>
            </a:prstGeom>
          </p:spPr>
          <p:txBody>
            <a:bodyPr wrap="square">
              <a:spAutoFit/>
            </a:bodyPr>
            <a:lstStyle/>
            <a:p>
              <a:r>
                <a:rPr lang="en-US" sz="2000" b="1" u="sng" dirty="0">
                  <a:latin typeface="Times New Roman" panose="02020603050405020304" pitchFamily="18" charset="0"/>
                  <a:cs typeface="Times New Roman" panose="02020603050405020304" pitchFamily="18" charset="0"/>
                </a:rPr>
                <a:t>Problem-36</a:t>
              </a:r>
              <a:endParaRPr lang="en-US" sz="2000" dirty="0"/>
            </a:p>
          </p:txBody>
        </p:sp>
        <p:sp>
          <p:nvSpPr>
            <p:cNvPr id="31" name="Rectangle 30"/>
            <p:cNvSpPr/>
            <p:nvPr/>
          </p:nvSpPr>
          <p:spPr>
            <a:xfrm>
              <a:off x="220166" y="4057252"/>
              <a:ext cx="6497908" cy="1354217"/>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Figure shows the electric field lines for two point charges separated by a small distance. (a) Determine the ratio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(b) What are the signs of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p:txBody>
        </p:sp>
        <p:pic>
          <p:nvPicPr>
            <p:cNvPr id="32" name="Picture 31"/>
            <p:cNvPicPr/>
            <p:nvPr/>
          </p:nvPicPr>
          <p:blipFill rotWithShape="1">
            <a:blip r:embed="rId2" cstate="print">
              <a:extLst>
                <a:ext uri="{28A0092B-C50C-407E-A947-70E740481C1C}">
                  <a14:useLocalDpi xmlns:a14="http://schemas.microsoft.com/office/drawing/2010/main" val="0"/>
                </a:ext>
              </a:extLst>
            </a:blip>
            <a:srcRect l="39847" t="47401" r="51342" b="28797"/>
            <a:stretch/>
          </p:blipFill>
          <p:spPr bwMode="auto">
            <a:xfrm>
              <a:off x="6858000" y="3698544"/>
              <a:ext cx="1676400" cy="2321256"/>
            </a:xfrm>
            <a:prstGeom prst="rect">
              <a:avLst/>
            </a:prstGeom>
            <a:ln>
              <a:noFill/>
            </a:ln>
            <a:extLst>
              <a:ext uri="{53640926-AAD7-44D8-BBD7-CCE9431645EC}">
                <a14:shadowObscured xmlns:a14="http://schemas.microsoft.com/office/drawing/2010/main"/>
              </a:ext>
            </a:extLst>
          </p:spPr>
        </p:pic>
      </p:grpSp>
      <p:grpSp>
        <p:nvGrpSpPr>
          <p:cNvPr id="33" name="Group 32"/>
          <p:cNvGrpSpPr/>
          <p:nvPr/>
        </p:nvGrpSpPr>
        <p:grpSpPr>
          <a:xfrm>
            <a:off x="366860" y="1885950"/>
            <a:ext cx="8319940" cy="2557431"/>
            <a:chOff x="214460" y="4261294"/>
            <a:chExt cx="8319940" cy="3409905"/>
          </a:xfrm>
        </p:grpSpPr>
        <p:grpSp>
          <p:nvGrpSpPr>
            <p:cNvPr id="34" name="Group 33"/>
            <p:cNvGrpSpPr/>
            <p:nvPr/>
          </p:nvGrpSpPr>
          <p:grpSpPr>
            <a:xfrm>
              <a:off x="304800" y="4261294"/>
              <a:ext cx="8229600" cy="1377907"/>
              <a:chOff x="300154" y="5077886"/>
              <a:chExt cx="7727796" cy="1377907"/>
            </a:xfrm>
          </p:grpSpPr>
          <mc:AlternateContent xmlns:mc="http://schemas.openxmlformats.org/markup-compatibility/2006" xmlns:a14="http://schemas.microsoft.com/office/drawing/2010/main">
            <mc:Choice Requires="a14">
              <p:sp>
                <p:nvSpPr>
                  <p:cNvPr id="40" name="TextBox 39"/>
                  <p:cNvSpPr txBox="1"/>
                  <p:nvPr/>
                </p:nvSpPr>
                <p:spPr>
                  <a:xfrm>
                    <a:off x="300154" y="5511946"/>
                    <a:ext cx="7727796" cy="943847"/>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magnitude of </a:t>
                    </a:r>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oMath>
                    </a14:m>
                    <a:r>
                      <a:rPr lang="en-US" sz="2000" dirty="0">
                        <a:latin typeface="Times New Roman" panose="02020603050405020304" pitchFamily="18" charset="0"/>
                        <a:cs typeface="Times New Roman" panose="02020603050405020304" pitchFamily="18" charset="0"/>
                      </a:rPr>
                      <a:t> is three times the magnitude of </a:t>
                    </a:r>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oMath>
                    </a14:m>
                    <a:r>
                      <a:rPr lang="en-US" sz="2000" dirty="0">
                        <a:latin typeface="Times New Roman" panose="02020603050405020304" pitchFamily="18" charset="0"/>
                        <a:cs typeface="Times New Roman" panose="02020603050405020304" pitchFamily="18" charset="0"/>
                      </a:rPr>
                      <a:t> because </a:t>
                    </a:r>
                    <a14:m>
                      <m:oMath xmlns:m="http://schemas.openxmlformats.org/officeDocument/2006/math">
                        <m:r>
                          <a:rPr lang="en-US" sz="2000" b="0" i="0" smtClean="0">
                            <a:latin typeface="Cambria Math"/>
                          </a:rPr>
                          <m:t> 3</m:t>
                        </m:r>
                      </m:oMath>
                    </a14:m>
                    <a:r>
                      <a:rPr lang="en-US" sz="2000" dirty="0">
                        <a:latin typeface="Times New Roman" panose="02020603050405020304" pitchFamily="18" charset="0"/>
                        <a:cs typeface="Times New Roman" panose="02020603050405020304" pitchFamily="18" charset="0"/>
                      </a:rPr>
                      <a:t> times as many lines emerge from </a:t>
                    </a:r>
                    <a14:m>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a:rPr>
                              <m:t>q</m:t>
                            </m:r>
                          </m:e>
                          <m:sub>
                            <m:r>
                              <a:rPr lang="en-US" sz="2000" b="0" i="0" smtClean="0">
                                <a:latin typeface="Cambria Math"/>
                              </a:rPr>
                              <m:t>2</m:t>
                            </m:r>
                          </m:sub>
                        </m:sSub>
                      </m:oMath>
                    </a14:m>
                    <a:r>
                      <a:rPr lang="en-US" sz="2000" dirty="0">
                        <a:latin typeface="Times New Roman" panose="02020603050405020304" pitchFamily="18" charset="0"/>
                        <a:cs typeface="Times New Roman" panose="02020603050405020304" pitchFamily="18" charset="0"/>
                      </a:rPr>
                      <a:t> as enter </a:t>
                    </a:r>
                    <a14:m>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a:rPr>
                              <m:t>q</m:t>
                            </m:r>
                          </m:e>
                          <m:sub>
                            <m:r>
                              <a:rPr lang="en-US" sz="2000" i="0">
                                <a:latin typeface="Cambria Math"/>
                              </a:rPr>
                              <m:t>1</m:t>
                            </m:r>
                          </m:sub>
                        </m:sSub>
                      </m:oMath>
                    </a14:m>
                    <a:r>
                      <a:rPr lang="en-US" sz="2000" dirty="0">
                        <a:latin typeface="Times New Roman" panose="02020603050405020304" pitchFamily="18" charset="0"/>
                        <a:cs typeface="Times New Roman" panose="02020603050405020304" pitchFamily="18" charset="0"/>
                      </a:rPr>
                      <a:t>. So, </a:t>
                    </a:r>
                    <a14:m>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e>
                        </m:d>
                        <m:r>
                          <a:rPr lang="en-US" sz="2000" b="0" i="0" smtClean="0">
                            <a:latin typeface="Cambria Math"/>
                          </a:rPr>
                          <m:t>=3</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e>
                        </m:d>
                      </m:oMath>
                    </a14:m>
                    <a:r>
                      <a:rPr lang="en-US" sz="2000" dirty="0">
                        <a:latin typeface="Times New Roman" panose="02020603050405020304" pitchFamily="18" charset="0"/>
                        <a:cs typeface="Times New Roman" panose="02020603050405020304" pitchFamily="18" charset="0"/>
                      </a:rPr>
                      <a:t> . </a:t>
                    </a:r>
                  </a:p>
                </p:txBody>
              </p:sp>
            </mc:Choice>
            <mc:Fallback xmlns="">
              <p:sp>
                <p:nvSpPr>
                  <p:cNvPr id="40" name="TextBox 39"/>
                  <p:cNvSpPr txBox="1">
                    <a:spLocks noRot="1" noChangeAspect="1" noMove="1" noResize="1" noEditPoints="1" noAdjustHandles="1" noChangeArrowheads="1" noChangeShapeType="1" noTextEdit="1"/>
                  </p:cNvSpPr>
                  <p:nvPr/>
                </p:nvSpPr>
                <p:spPr>
                  <a:xfrm>
                    <a:off x="300154" y="5511946"/>
                    <a:ext cx="7727796" cy="943847"/>
                  </a:xfrm>
                  <a:prstGeom prst="rect">
                    <a:avLst/>
                  </a:prstGeom>
                  <a:blipFill rotWithShape="1">
                    <a:blip r:embed="rId3"/>
                    <a:stretch>
                      <a:fillRect l="-741" t="-4310" r="-741" b="-14655"/>
                    </a:stretch>
                  </a:blipFill>
                </p:spPr>
                <p:txBody>
                  <a:bodyPr/>
                  <a:lstStyle/>
                  <a:p>
                    <a:r>
                      <a:rPr lang="en-US">
                        <a:noFill/>
                      </a:rPr>
                      <a:t> </a:t>
                    </a:r>
                  </a:p>
                </p:txBody>
              </p:sp>
            </mc:Fallback>
          </mc:AlternateContent>
          <p:sp>
            <p:nvSpPr>
              <p:cNvPr id="41" name="TextBox 40"/>
              <p:cNvSpPr txBox="1"/>
              <p:nvPr/>
            </p:nvSpPr>
            <p:spPr>
              <a:xfrm>
                <a:off x="321762" y="5077886"/>
                <a:ext cx="1219200" cy="533480"/>
              </a:xfrm>
              <a:prstGeom prst="rect">
                <a:avLst/>
              </a:prstGeom>
              <a:noFill/>
            </p:spPr>
            <p:txBody>
              <a:bodyPr wrap="square" rtlCol="0">
                <a:spAutoFit/>
              </a:bodyPr>
              <a:lstStyle/>
              <a:p>
                <a:r>
                  <a:rPr lang="en-US" sz="2000" b="1" dirty="0"/>
                  <a:t>Answer:</a:t>
                </a:r>
              </a:p>
            </p:txBody>
          </p:sp>
        </p:grpSp>
        <p:grpSp>
          <p:nvGrpSpPr>
            <p:cNvPr id="35" name="Group 34"/>
            <p:cNvGrpSpPr/>
            <p:nvPr/>
          </p:nvGrpSpPr>
          <p:grpSpPr>
            <a:xfrm>
              <a:off x="214460" y="5645404"/>
              <a:ext cx="6588606" cy="2025795"/>
              <a:chOff x="423724" y="295484"/>
              <a:chExt cx="6588606" cy="2025795"/>
            </a:xfrm>
          </p:grpSpPr>
          <mc:AlternateContent xmlns:mc="http://schemas.openxmlformats.org/markup-compatibility/2006" xmlns:a14="http://schemas.microsoft.com/office/drawing/2010/main">
            <mc:Choice Requires="a14">
              <p:sp>
                <p:nvSpPr>
                  <p:cNvPr id="36" name="TextBox 35"/>
                  <p:cNvSpPr txBox="1"/>
                  <p:nvPr/>
                </p:nvSpPr>
                <p:spPr>
                  <a:xfrm>
                    <a:off x="423724" y="295484"/>
                    <a:ext cx="1842940" cy="9631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a:rPr>
                                <m:t>a</m:t>
                              </m:r>
                            </m:e>
                          </m:d>
                          <m:r>
                            <a:rPr lang="en-US" sz="2000" b="0" i="0" smtClean="0">
                              <a:latin typeface="Cambria Math"/>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num>
                            <m:den>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den>
                          </m:f>
                          <m:r>
                            <a:rPr lang="en-US" sz="2000" b="0" i="0" smtClean="0">
                              <a:latin typeface="Cambria Math"/>
                            </a:rPr>
                            <m:t>=− </m:t>
                          </m:r>
                          <m:f>
                            <m:fPr>
                              <m:ctrlPr>
                                <a:rPr lang="en-US" sz="2000" b="0" i="1" smtClean="0">
                                  <a:latin typeface="Cambria Math" panose="02040503050406030204" pitchFamily="18" charset="0"/>
                                </a:rPr>
                              </m:ctrlPr>
                            </m:fPr>
                            <m:num>
                              <m:r>
                                <a:rPr lang="en-US" sz="2000" b="0" i="0" smtClean="0">
                                  <a:latin typeface="Cambria Math"/>
                                </a:rPr>
                                <m:t>1</m:t>
                              </m:r>
                            </m:num>
                            <m:den>
                              <m:r>
                                <a:rPr lang="en-US" sz="2000" b="0" i="0" smtClean="0">
                                  <a:latin typeface="Cambria Math"/>
                                </a:rPr>
                                <m:t>3</m:t>
                              </m:r>
                            </m:den>
                          </m:f>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23724" y="295484"/>
                    <a:ext cx="1842940" cy="963170"/>
                  </a:xfrm>
                  <a:prstGeom prst="rect">
                    <a:avLst/>
                  </a:prstGeom>
                  <a:blipFill rotWithShape="1">
                    <a:blip r:embed="rId4"/>
                    <a:stretch>
                      <a:fillRect/>
                    </a:stretch>
                  </a:blipFill>
                </p:spPr>
                <p:txBody>
                  <a:bodyPr/>
                  <a:lstStyle/>
                  <a:p>
                    <a:r>
                      <a:rPr lang="en-US">
                        <a:noFill/>
                      </a:rPr>
                      <a:t> </a:t>
                    </a:r>
                  </a:p>
                </p:txBody>
              </p:sp>
            </mc:Fallback>
          </mc:AlternateContent>
          <p:grpSp>
            <p:nvGrpSpPr>
              <p:cNvPr id="37" name="Group 36"/>
              <p:cNvGrpSpPr/>
              <p:nvPr/>
            </p:nvGrpSpPr>
            <p:grpSpPr>
              <a:xfrm>
                <a:off x="461178" y="1178199"/>
                <a:ext cx="6551152" cy="1143080"/>
                <a:chOff x="529418" y="1314679"/>
                <a:chExt cx="6551152" cy="1143080"/>
              </a:xfrm>
            </p:grpSpPr>
            <mc:AlternateContent xmlns:mc="http://schemas.openxmlformats.org/markup-compatibility/2006" xmlns:a14="http://schemas.microsoft.com/office/drawing/2010/main">
              <mc:Choice Requires="a14">
                <p:sp>
                  <p:nvSpPr>
                    <p:cNvPr id="38" name="TextBox 37"/>
                    <p:cNvSpPr txBox="1"/>
                    <p:nvPr/>
                  </p:nvSpPr>
                  <p:spPr>
                    <a:xfrm>
                      <a:off x="529418" y="1314679"/>
                      <a:ext cx="6551152" cy="533479"/>
                    </a:xfrm>
                    <a:prstGeom prst="rect">
                      <a:avLst/>
                    </a:prstGeom>
                    <a:noFill/>
                  </p:spPr>
                  <p:txBody>
                    <a:bodyPr wrap="none" rtlCol="0">
                      <a:spAutoFit/>
                    </a:bodyPr>
                    <a:lstStyle/>
                    <a:p>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a:rPr>
                                <m:t>b</m:t>
                              </m:r>
                            </m:e>
                          </m:d>
                          <m:r>
                            <a:rPr lang="en-US" sz="2000" b="0" i="0" smtClean="0">
                              <a:latin typeface="Cambria Math"/>
                            </a:rPr>
                            <m:t>   </m:t>
                          </m:r>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oMath>
                      </a14:m>
                      <a:r>
                        <a:rPr lang="en-US" sz="2000" dirty="0">
                          <a:latin typeface="Times New Roman" panose="02020603050405020304" pitchFamily="18" charset="0"/>
                          <a:cs typeface="Times New Roman" panose="02020603050405020304" pitchFamily="18" charset="0"/>
                        </a:rPr>
                        <a:t>  is positive. ( </a:t>
                      </a:r>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2</m:t>
                              </m:r>
                            </m:sub>
                          </m:sSub>
                          <m:r>
                            <a:rPr lang="en-US" sz="2000" i="0" smtClean="0">
                              <a:latin typeface="Cambria Math"/>
                              <a:ea typeface="Cambria Math"/>
                            </a:rPr>
                            <m:t>&gt;</m:t>
                          </m:r>
                          <m:r>
                            <a:rPr lang="en-US" sz="2000" b="0" i="0" smtClean="0">
                              <a:latin typeface="Cambria Math"/>
                              <a:ea typeface="Cambria Math"/>
                            </a:rPr>
                            <m:t>0 </m:t>
                          </m:r>
                        </m:oMath>
                      </a14:m>
                      <a:r>
                        <a:rPr lang="en-US" sz="2000" dirty="0">
                          <a:latin typeface="Times New Roman" panose="02020603050405020304" pitchFamily="18" charset="0"/>
                          <a:cs typeface="Times New Roman" panose="02020603050405020304" pitchFamily="18" charset="0"/>
                        </a:rPr>
                        <a:t> because lines emerge from it)</a:t>
                      </a:r>
                    </a:p>
                  </p:txBody>
                </p:sp>
              </mc:Choice>
              <mc:Fallback xmlns="">
                <p:sp>
                  <p:nvSpPr>
                    <p:cNvPr id="38" name="TextBox 37"/>
                    <p:cNvSpPr txBox="1">
                      <a:spLocks noRot="1" noChangeAspect="1" noMove="1" noResize="1" noEditPoints="1" noAdjustHandles="1" noChangeArrowheads="1" noChangeShapeType="1" noTextEdit="1"/>
                    </p:cNvSpPr>
                    <p:nvPr/>
                  </p:nvSpPr>
                  <p:spPr>
                    <a:xfrm>
                      <a:off x="529418" y="1314679"/>
                      <a:ext cx="6551152" cy="533479"/>
                    </a:xfrm>
                    <a:prstGeom prst="rect">
                      <a:avLst/>
                    </a:prstGeom>
                    <a:blipFill rotWithShape="1">
                      <a:blip r:embed="rId5"/>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012287" y="1924280"/>
                      <a:ext cx="5811334" cy="533479"/>
                    </a:xfrm>
                    <a:prstGeom prst="rect">
                      <a:avLst/>
                    </a:prstGeom>
                    <a:noFill/>
                  </p:spPr>
                  <p:txBody>
                    <a:bodyPr wrap="none" rtlCol="0">
                      <a:spAutoFit/>
                    </a:bodyPr>
                    <a:lstStyle/>
                    <a:p>
                      <a14:m>
                        <m:oMath xmlns:m="http://schemas.openxmlformats.org/officeDocument/2006/math">
                          <m:sSub>
                            <m:sSubPr>
                              <m:ctrlPr>
                                <a:rPr lang="en-US" sz="2000" b="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oMath>
                      </a14:m>
                      <a:r>
                        <a:rPr lang="en-US" sz="2000" dirty="0">
                          <a:latin typeface="Times New Roman" panose="02020603050405020304" pitchFamily="18" charset="0"/>
                          <a:cs typeface="Times New Roman" panose="02020603050405020304" pitchFamily="18" charset="0"/>
                        </a:rPr>
                        <a:t>  is negative. ( </a:t>
                      </a:r>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a:rPr>
                                <m:t>q</m:t>
                              </m:r>
                            </m:e>
                            <m:sub>
                              <m:r>
                                <a:rPr lang="en-US" sz="2000" b="0" i="0" smtClean="0">
                                  <a:latin typeface="Cambria Math"/>
                                </a:rPr>
                                <m:t>1</m:t>
                              </m:r>
                            </m:sub>
                          </m:sSub>
                          <m:r>
                            <a:rPr lang="en-US" sz="2000" i="0" smtClean="0">
                              <a:latin typeface="Cambria Math"/>
                              <a:ea typeface="Cambria Math"/>
                            </a:rPr>
                            <m:t>&lt;</m:t>
                          </m:r>
                          <m:r>
                            <a:rPr lang="en-US" sz="2000" b="0" i="0" smtClean="0">
                              <a:latin typeface="Cambria Math"/>
                              <a:ea typeface="Cambria Math"/>
                            </a:rPr>
                            <m:t>0 </m:t>
                          </m:r>
                        </m:oMath>
                      </a14:m>
                      <a:r>
                        <a:rPr lang="en-US" sz="2000" dirty="0">
                          <a:latin typeface="Times New Roman" panose="02020603050405020304" pitchFamily="18" charset="0"/>
                          <a:cs typeface="Times New Roman" panose="02020603050405020304" pitchFamily="18" charset="0"/>
                        </a:rPr>
                        <a:t> because lines terminate on it)</a:t>
                      </a:r>
                    </a:p>
                  </p:txBody>
                </p:sp>
              </mc:Choice>
              <mc:Fallback xmlns="">
                <p:sp>
                  <p:nvSpPr>
                    <p:cNvPr id="39" name="TextBox 38"/>
                    <p:cNvSpPr txBox="1">
                      <a:spLocks noRot="1" noChangeAspect="1" noMove="1" noResize="1" noEditPoints="1" noAdjustHandles="1" noChangeArrowheads="1" noChangeShapeType="1" noTextEdit="1"/>
                    </p:cNvSpPr>
                    <p:nvPr/>
                  </p:nvSpPr>
                  <p:spPr>
                    <a:xfrm>
                      <a:off x="1012287" y="1924280"/>
                      <a:ext cx="5811334" cy="533479"/>
                    </a:xfrm>
                    <a:prstGeom prst="rect">
                      <a:avLst/>
                    </a:prstGeom>
                    <a:blipFill rotWithShape="1">
                      <a:blip r:embed="rId6"/>
                      <a:stretch>
                        <a:fillRect t="-7576" r="-210" b="-25758"/>
                      </a:stretch>
                    </a:blipFill>
                  </p:spPr>
                  <p:txBody>
                    <a:bodyPr/>
                    <a:lstStyle/>
                    <a:p>
                      <a:r>
                        <a:rPr lang="en-US">
                          <a:noFill/>
                        </a:rPr>
                        <a:t> </a:t>
                      </a:r>
                    </a:p>
                  </p:txBody>
                </p:sp>
              </mc:Fallback>
            </mc:AlternateContent>
          </p:grpSp>
        </p:grpSp>
      </p:grpSp>
      <p:sp>
        <p:nvSpPr>
          <p:cNvPr id="4" name="Date Placeholder 3"/>
          <p:cNvSpPr>
            <a:spLocks noGrp="1"/>
          </p:cNvSpPr>
          <p:nvPr>
            <p:ph type="dt" sz="half" idx="10"/>
          </p:nvPr>
        </p:nvSpPr>
        <p:spPr/>
        <p:txBody>
          <a:bodyPr/>
          <a:lstStyle/>
          <a:p>
            <a:fld id="{22492985-B076-4B2A-A2ED-4257B739D5E5}" type="datetime1">
              <a:rPr lang="en-US" smtClean="0"/>
              <a:t>5/24/2022</a:t>
            </a:fld>
            <a:endParaRPr lang="en-US"/>
          </a:p>
        </p:txBody>
      </p:sp>
      <p:sp>
        <p:nvSpPr>
          <p:cNvPr id="5" name="Footer Placeholder 4"/>
          <p:cNvSpPr>
            <a:spLocks noGrp="1"/>
          </p:cNvSpPr>
          <p:nvPr>
            <p:ph type="ftr" sz="quarter" idx="11"/>
          </p:nvPr>
        </p:nvSpPr>
        <p:spPr/>
        <p:txBody>
          <a:bodyPr/>
          <a:lstStyle/>
          <a:p>
            <a:r>
              <a:rPr lang="en-US"/>
              <a:t>Topic 15/Physics Department / UCSY</a:t>
            </a:r>
          </a:p>
        </p:txBody>
      </p:sp>
      <p:sp>
        <p:nvSpPr>
          <p:cNvPr id="6" name="Slide Number Placeholder 5"/>
          <p:cNvSpPr>
            <a:spLocks noGrp="1"/>
          </p:cNvSpPr>
          <p:nvPr>
            <p:ph type="sldNum" sz="quarter" idx="12"/>
          </p:nvPr>
        </p:nvSpPr>
        <p:spPr/>
        <p:txBody>
          <a:bodyPr/>
          <a:lstStyle/>
          <a:p>
            <a:fld id="{707EF3C6-B130-421E-814F-9C07AF5FF370}" type="slidenum">
              <a:rPr lang="en-US" smtClean="0"/>
              <a:pPr/>
              <a:t>25</a:t>
            </a:fld>
            <a:endParaRPr lang="en-US"/>
          </a:p>
        </p:txBody>
      </p:sp>
    </p:spTree>
    <p:extLst>
      <p:ext uri="{BB962C8B-B14F-4D97-AF65-F5344CB8AC3E}">
        <p14:creationId xmlns:p14="http://schemas.microsoft.com/office/powerpoint/2010/main" val="190113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812506"/>
            <a:ext cx="2133600" cy="273844"/>
          </a:xfrm>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26</a:t>
            </a:fld>
            <a:endParaRPr lang="en-US"/>
          </a:p>
        </p:txBody>
      </p:sp>
      <p:grpSp>
        <p:nvGrpSpPr>
          <p:cNvPr id="9" name="Group 8"/>
          <p:cNvGrpSpPr/>
          <p:nvPr/>
        </p:nvGrpSpPr>
        <p:grpSpPr>
          <a:xfrm>
            <a:off x="685800" y="285750"/>
            <a:ext cx="7620000" cy="4336197"/>
            <a:chOff x="685800" y="369153"/>
            <a:chExt cx="7620000" cy="4336197"/>
          </a:xfrm>
        </p:grpSpPr>
        <p:sp>
          <p:nvSpPr>
            <p:cNvPr id="5" name="Rectangle 4"/>
            <p:cNvSpPr/>
            <p:nvPr/>
          </p:nvSpPr>
          <p:spPr>
            <a:xfrm>
              <a:off x="685800" y="369153"/>
              <a:ext cx="7010400" cy="535531"/>
            </a:xfrm>
            <a:prstGeom prst="rect">
              <a:avLst/>
            </a:prstGeom>
          </p:spPr>
          <p:txBody>
            <a:bodyPr wrap="square">
              <a:spAutoFit/>
            </a:bodyPr>
            <a:lstStyle/>
            <a:p>
              <a:pPr algn="just">
                <a:lnSpc>
                  <a:spcPct val="120000"/>
                </a:lnSpc>
              </a:pPr>
              <a:r>
                <a:rPr lang="en-US" sz="2400" b="1" u="sng" dirty="0">
                  <a:solidFill>
                    <a:srgbClr val="C00000"/>
                  </a:solidFill>
                  <a:latin typeface="Times New Roman" panose="02020603050405020304" pitchFamily="18" charset="0"/>
                  <a:cs typeface="Times New Roman" panose="02020603050405020304" pitchFamily="18" charset="0"/>
                </a:rPr>
                <a:t>15.5 Conductors in Electrostatic Equilibrium</a:t>
              </a:r>
            </a:p>
          </p:txBody>
        </p:sp>
        <p:sp>
          <p:nvSpPr>
            <p:cNvPr id="6" name="Rectangle 5"/>
            <p:cNvSpPr/>
            <p:nvPr/>
          </p:nvSpPr>
          <p:spPr>
            <a:xfrm>
              <a:off x="685800" y="826353"/>
              <a:ext cx="7620000" cy="830997"/>
            </a:xfrm>
            <a:prstGeom prst="rect">
              <a:avLst/>
            </a:prstGeom>
          </p:spPr>
          <p:txBody>
            <a:bodyPr wrap="square">
              <a:spAutoFit/>
            </a:bodyPr>
            <a:lstStyle/>
            <a:p>
              <a:pPr algn="just">
                <a:lnSpc>
                  <a:spcPct val="120000"/>
                </a:lnSpc>
              </a:pPr>
              <a:r>
                <a:rPr lang="en-US" sz="2000" dirty="0">
                  <a:latin typeface="Times New Roman" panose="02020603050405020304" pitchFamily="18" charset="0"/>
                  <a:cs typeface="Times New Roman" panose="02020603050405020304" pitchFamily="18" charset="0"/>
                </a:rPr>
                <a:t>When </a:t>
              </a:r>
              <a:r>
                <a:rPr lang="en-US" sz="2000" dirty="0">
                  <a:solidFill>
                    <a:srgbClr val="7030A0"/>
                  </a:solidFill>
                  <a:latin typeface="Times New Roman" panose="02020603050405020304" pitchFamily="18" charset="0"/>
                  <a:cs typeface="Times New Roman" panose="02020603050405020304" pitchFamily="18" charset="0"/>
                </a:rPr>
                <a:t>no net motion of charge </a:t>
              </a:r>
              <a:r>
                <a:rPr lang="en-US" sz="2000" dirty="0">
                  <a:latin typeface="Times New Roman" panose="02020603050405020304" pitchFamily="18" charset="0"/>
                  <a:cs typeface="Times New Roman" panose="02020603050405020304" pitchFamily="18" charset="0"/>
                </a:rPr>
                <a:t>occurs within a conductor, the conductor is said to be in </a:t>
              </a:r>
              <a:r>
                <a:rPr lang="en-US" sz="2000" b="1" dirty="0">
                  <a:latin typeface="Times New Roman" panose="02020603050405020304" pitchFamily="18" charset="0"/>
                  <a:cs typeface="Times New Roman" panose="02020603050405020304" pitchFamily="18" charset="0"/>
                </a:rPr>
                <a:t>electrostatic equilibrium.</a:t>
              </a:r>
              <a:endParaRPr lang="en-US" sz="2000" dirty="0">
                <a:latin typeface="Times New Roman" panose="02020603050405020304" pitchFamily="18" charset="0"/>
                <a:cs typeface="Times New Roman" panose="02020603050405020304" pitchFamily="18" charset="0"/>
              </a:endParaRPr>
            </a:p>
          </p:txBody>
        </p:sp>
        <p:sp>
          <p:nvSpPr>
            <p:cNvPr id="7" name="Rectangle 6"/>
            <p:cNvSpPr/>
            <p:nvPr/>
          </p:nvSpPr>
          <p:spPr>
            <a:xfrm>
              <a:off x="723014" y="1681178"/>
              <a:ext cx="4572000" cy="429413"/>
            </a:xfrm>
            <a:prstGeom prst="rect">
              <a:avLst/>
            </a:prstGeom>
          </p:spPr>
          <p:txBody>
            <a:bodyPr>
              <a:spAutoFit/>
            </a:bodyPr>
            <a:lstStyle/>
            <a:p>
              <a:pPr algn="just">
                <a:lnSpc>
                  <a:spcPct val="120000"/>
                </a:lnSpc>
              </a:pPr>
              <a:r>
                <a:rPr lang="en-US" sz="2000" u="sng" dirty="0">
                  <a:solidFill>
                    <a:schemeClr val="accent1">
                      <a:lumMod val="75000"/>
                    </a:schemeClr>
                  </a:solidFill>
                  <a:latin typeface="Times New Roman" panose="02020603050405020304" pitchFamily="18" charset="0"/>
                  <a:cs typeface="Times New Roman" panose="02020603050405020304" pitchFamily="18" charset="0"/>
                </a:rPr>
                <a:t>Properties of an Isolated Conductor</a:t>
              </a:r>
            </a:p>
          </p:txBody>
        </p:sp>
        <p:sp>
          <p:nvSpPr>
            <p:cNvPr id="8" name="Rectangle 7"/>
            <p:cNvSpPr/>
            <p:nvPr/>
          </p:nvSpPr>
          <p:spPr>
            <a:xfrm>
              <a:off x="723014" y="2027694"/>
              <a:ext cx="7582786" cy="2677656"/>
            </a:xfrm>
            <a:prstGeom prst="rect">
              <a:avLst/>
            </a:prstGeom>
          </p:spPr>
          <p:txBody>
            <a:bodyPr wrap="square">
              <a:spAutoFit/>
            </a:bodyPr>
            <a:lstStyle/>
            <a:p>
              <a:pPr marL="457200" indent="-457200" algn="just">
                <a:lnSpc>
                  <a:spcPct val="120000"/>
                </a:lnSpc>
                <a:buFont typeface="+mj-lt"/>
                <a:buAutoNum type="arabicPeriod"/>
              </a:pPr>
              <a:r>
                <a:rPr lang="en-US" sz="2000" dirty="0">
                  <a:latin typeface="Times New Roman" panose="02020603050405020304" pitchFamily="18" charset="0"/>
                  <a:cs typeface="Times New Roman" panose="02020603050405020304" pitchFamily="18" charset="0"/>
                </a:rPr>
                <a:t>The </a:t>
              </a:r>
              <a:r>
                <a:rPr lang="en-US" sz="2000" dirty="0">
                  <a:solidFill>
                    <a:srgbClr val="FF0000"/>
                  </a:solidFill>
                  <a:latin typeface="Times New Roman" panose="02020603050405020304" pitchFamily="18" charset="0"/>
                  <a:cs typeface="Times New Roman" panose="02020603050405020304" pitchFamily="18" charset="0"/>
                </a:rPr>
                <a:t>electric field is zero </a:t>
              </a:r>
              <a:r>
                <a:rPr lang="en-US" sz="2000" dirty="0">
                  <a:solidFill>
                    <a:srgbClr val="00B050"/>
                  </a:solidFill>
                  <a:latin typeface="Times New Roman" panose="02020603050405020304" pitchFamily="18" charset="0"/>
                  <a:cs typeface="Times New Roman" panose="02020603050405020304" pitchFamily="18" charset="0"/>
                </a:rPr>
                <a:t>everywhere inside the conducting material</a:t>
              </a:r>
              <a:r>
                <a:rPr lang="en-US" sz="2000" dirty="0">
                  <a:latin typeface="Times New Roman" panose="02020603050405020304" pitchFamily="18" charset="0"/>
                  <a:cs typeface="Times New Roman" panose="02020603050405020304" pitchFamily="18" charset="0"/>
                </a:rPr>
                <a:t>.</a:t>
              </a:r>
            </a:p>
            <a:p>
              <a:pPr marL="457200" indent="-457200" algn="just">
                <a:lnSpc>
                  <a:spcPct val="120000"/>
                </a:lnSpc>
                <a:buFont typeface="+mj-lt"/>
                <a:buAutoNum type="arabicPeriod"/>
              </a:pPr>
              <a:r>
                <a:rPr lang="en-US" sz="2000" dirty="0">
                  <a:solidFill>
                    <a:srgbClr val="0070C0"/>
                  </a:solidFill>
                  <a:latin typeface="Times New Roman" panose="02020603050405020304" pitchFamily="18" charset="0"/>
                  <a:cs typeface="Times New Roman" panose="02020603050405020304" pitchFamily="18" charset="0"/>
                </a:rPr>
                <a:t>Any excess charge </a:t>
              </a:r>
              <a:r>
                <a:rPr lang="en-US" sz="2000" dirty="0">
                  <a:latin typeface="Times New Roman" panose="02020603050405020304" pitchFamily="18" charset="0"/>
                  <a:cs typeface="Times New Roman" panose="02020603050405020304" pitchFamily="18" charset="0"/>
                </a:rPr>
                <a:t>on an isolated conductor </a:t>
              </a:r>
              <a:r>
                <a:rPr lang="en-US" sz="2000" dirty="0">
                  <a:solidFill>
                    <a:srgbClr val="FF33CC"/>
                  </a:solidFill>
                  <a:latin typeface="Times New Roman" panose="02020603050405020304" pitchFamily="18" charset="0"/>
                  <a:cs typeface="Times New Roman" panose="02020603050405020304" pitchFamily="18" charset="0"/>
                </a:rPr>
                <a:t>resides entirely on its surface.</a:t>
              </a:r>
            </a:p>
            <a:p>
              <a:pPr marL="457200" indent="-457200" algn="just">
                <a:lnSpc>
                  <a:spcPct val="120000"/>
                </a:lnSpc>
                <a:buFont typeface="+mj-lt"/>
                <a:buAutoNum type="arabicPeriod"/>
              </a:pPr>
              <a:r>
                <a:rPr lang="en-US" sz="2000" dirty="0">
                  <a:latin typeface="Times New Roman" panose="02020603050405020304" pitchFamily="18" charset="0"/>
                  <a:cs typeface="Times New Roman" panose="02020603050405020304" pitchFamily="18" charset="0"/>
                </a:rPr>
                <a:t>The </a:t>
              </a:r>
              <a:r>
                <a:rPr lang="en-US" sz="2000" dirty="0">
                  <a:solidFill>
                    <a:srgbClr val="FF0000"/>
                  </a:solidFill>
                  <a:latin typeface="Times New Roman" panose="02020603050405020304" pitchFamily="18" charset="0"/>
                  <a:cs typeface="Times New Roman" panose="02020603050405020304" pitchFamily="18" charset="0"/>
                </a:rPr>
                <a:t>electric field </a:t>
              </a:r>
              <a:r>
                <a:rPr lang="en-US" sz="2000" dirty="0">
                  <a:latin typeface="Times New Roman" panose="02020603050405020304" pitchFamily="18" charset="0"/>
                  <a:cs typeface="Times New Roman" panose="02020603050405020304" pitchFamily="18" charset="0"/>
                </a:rPr>
                <a:t>just outside a charged conductor is </a:t>
              </a:r>
              <a:r>
                <a:rPr lang="en-US" sz="2000" dirty="0">
                  <a:solidFill>
                    <a:srgbClr val="A85F36"/>
                  </a:solidFill>
                  <a:latin typeface="Times New Roman" panose="02020603050405020304" pitchFamily="18" charset="0"/>
                  <a:cs typeface="Times New Roman" panose="02020603050405020304" pitchFamily="18" charset="0"/>
                </a:rPr>
                <a:t>perpendicular to the conductor’s surface</a:t>
              </a:r>
              <a:r>
                <a:rPr lang="en-US" sz="2000" dirty="0">
                  <a:latin typeface="Times New Roman" panose="02020603050405020304" pitchFamily="18" charset="0"/>
                  <a:cs typeface="Times New Roman" panose="02020603050405020304" pitchFamily="18" charset="0"/>
                </a:rPr>
                <a:t>.</a:t>
              </a:r>
            </a:p>
            <a:p>
              <a:pPr marL="457200" indent="-457200" algn="just">
                <a:lnSpc>
                  <a:spcPct val="120000"/>
                </a:lnSpc>
                <a:buFont typeface="+mj-lt"/>
                <a:buAutoNum type="arabicPeriod"/>
              </a:pPr>
              <a:r>
                <a:rPr lang="en-US" sz="2000" dirty="0">
                  <a:latin typeface="Times New Roman" panose="02020603050405020304" pitchFamily="18" charset="0"/>
                  <a:cs typeface="Times New Roman" panose="02020603050405020304" pitchFamily="18" charset="0"/>
                </a:rPr>
                <a:t>On an </a:t>
              </a:r>
              <a:r>
                <a:rPr lang="en-US" sz="2000" dirty="0">
                  <a:solidFill>
                    <a:schemeClr val="accent2">
                      <a:lumMod val="50000"/>
                    </a:schemeClr>
                  </a:solidFill>
                  <a:latin typeface="Times New Roman" panose="02020603050405020304" pitchFamily="18" charset="0"/>
                  <a:cs typeface="Times New Roman" panose="02020603050405020304" pitchFamily="18" charset="0"/>
                </a:rPr>
                <a:t>irregularly shaped conductor</a:t>
              </a:r>
              <a:r>
                <a:rPr lang="en-US" sz="2000" dirty="0">
                  <a:latin typeface="Times New Roman" panose="02020603050405020304" pitchFamily="18" charset="0"/>
                  <a:cs typeface="Times New Roman" panose="02020603050405020304" pitchFamily="18" charset="0"/>
                </a:rPr>
                <a:t>, the </a:t>
              </a:r>
              <a:r>
                <a:rPr lang="en-US" sz="2000" dirty="0">
                  <a:solidFill>
                    <a:srgbClr val="00B050"/>
                  </a:solidFill>
                  <a:latin typeface="Times New Roman" panose="02020603050405020304" pitchFamily="18" charset="0"/>
                  <a:cs typeface="Times New Roman" panose="02020603050405020304" pitchFamily="18" charset="0"/>
                </a:rPr>
                <a:t>charge accumulates at sharp points</a:t>
              </a:r>
              <a:r>
                <a:rPr lang="en-US" sz="2000" dirty="0">
                  <a:latin typeface="Times New Roman" panose="02020603050405020304" pitchFamily="18" charset="0"/>
                  <a:cs typeface="Times New Roman" panose="02020603050405020304" pitchFamily="18" charset="0"/>
                </a:rPr>
                <a:t>, where the </a:t>
              </a:r>
              <a:r>
                <a:rPr lang="en-US" sz="2000" dirty="0">
                  <a:solidFill>
                    <a:srgbClr val="C00000"/>
                  </a:solidFill>
                  <a:latin typeface="Times New Roman" panose="02020603050405020304" pitchFamily="18" charset="0"/>
                  <a:cs typeface="Times New Roman" panose="02020603050405020304" pitchFamily="18" charset="0"/>
                </a:rPr>
                <a:t>radius of curvature of the surface is smallest</a:t>
              </a:r>
              <a:r>
                <a:rPr lang="en-US" sz="2000" dirty="0">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902451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27</a:t>
            </a:fld>
            <a:endParaRPr lang="en-US"/>
          </a:p>
        </p:txBody>
      </p:sp>
      <p:sp>
        <p:nvSpPr>
          <p:cNvPr id="5" name="Rectangle 4"/>
          <p:cNvSpPr/>
          <p:nvPr/>
        </p:nvSpPr>
        <p:spPr>
          <a:xfrm>
            <a:off x="1066800" y="2854464"/>
            <a:ext cx="7467600" cy="830997"/>
          </a:xfrm>
          <a:prstGeom prst="rect">
            <a:avLst/>
          </a:prstGeom>
        </p:spPr>
        <p:txBody>
          <a:bodyPr wrap="square">
            <a:spAutoFit/>
          </a:bodyPr>
          <a:lstStyle/>
          <a:p>
            <a:pPr algn="just">
              <a:lnSpc>
                <a:spcPct val="120000"/>
              </a:lnSpc>
            </a:pPr>
            <a:r>
              <a:rPr lang="en-US" sz="2000" u="sng" dirty="0">
                <a:solidFill>
                  <a:srgbClr val="C00000"/>
                </a:solidFill>
                <a:latin typeface="Times New Roman" panose="02020603050405020304" pitchFamily="18" charset="0"/>
                <a:cs typeface="Times New Roman" panose="02020603050405020304" pitchFamily="18" charset="0"/>
              </a:rPr>
              <a:t>Property 2 </a:t>
            </a:r>
            <a:r>
              <a:rPr lang="en-US" sz="2000" dirty="0">
                <a:latin typeface="Times New Roman" panose="02020603050405020304" pitchFamily="18" charset="0"/>
                <a:cs typeface="Times New Roman" panose="02020603050405020304" pitchFamily="18" charset="0"/>
              </a:rPr>
              <a:t>is a direct result of the 1/</a:t>
            </a:r>
            <a:r>
              <a:rPr lang="en-US" sz="2000" i="1" dirty="0">
                <a:latin typeface="Times New Roman" panose="02020603050405020304" pitchFamily="18" charset="0"/>
                <a:cs typeface="Times New Roman" panose="02020603050405020304" pitchFamily="18" charset="0"/>
              </a:rPr>
              <a:t>r</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repulsion between like charges described by Coulomb’s law.</a:t>
            </a:r>
          </a:p>
        </p:txBody>
      </p:sp>
      <p:sp>
        <p:nvSpPr>
          <p:cNvPr id="6" name="Rectangle 5"/>
          <p:cNvSpPr/>
          <p:nvPr/>
        </p:nvSpPr>
        <p:spPr>
          <a:xfrm>
            <a:off x="1040219" y="644664"/>
            <a:ext cx="7417981" cy="1906740"/>
          </a:xfrm>
          <a:prstGeom prst="rect">
            <a:avLst/>
          </a:prstGeom>
        </p:spPr>
        <p:txBody>
          <a:bodyPr wrap="square">
            <a:spAutoFit/>
          </a:bodyPr>
          <a:lstStyle/>
          <a:p>
            <a:pPr algn="just">
              <a:lnSpc>
                <a:spcPct val="120000"/>
              </a:lnSpc>
            </a:pPr>
            <a:r>
              <a:rPr lang="en-US" sz="2000" u="sng" dirty="0">
                <a:solidFill>
                  <a:srgbClr val="C00000"/>
                </a:solidFill>
                <a:latin typeface="Times New Roman" panose="02020603050405020304" pitchFamily="18" charset="0"/>
                <a:cs typeface="Times New Roman" panose="02020603050405020304" pitchFamily="18" charset="0"/>
              </a:rPr>
              <a:t>Property 1</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can be understood by examining what would happen if it were not true. If there were an electric field inside a conductor, the free charge there would move and a flow of charge, or current, would be created. If there were a net movement of charge, however, the conductor would no longer be in electrostatic equilibrium. </a:t>
            </a:r>
          </a:p>
        </p:txBody>
      </p:sp>
    </p:spTree>
    <p:extLst>
      <p:ext uri="{BB962C8B-B14F-4D97-AF65-F5344CB8AC3E}">
        <p14:creationId xmlns:p14="http://schemas.microsoft.com/office/powerpoint/2010/main" val="410230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28</a:t>
            </a:fld>
            <a:endParaRPr lang="en-US"/>
          </a:p>
        </p:txBody>
      </p:sp>
      <p:pic>
        <p:nvPicPr>
          <p:cNvPr id="5" name="Picture 4"/>
          <p:cNvPicPr/>
          <p:nvPr/>
        </p:nvPicPr>
        <p:blipFill rotWithShape="1">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8746" t="23728" r="69717" b="32490"/>
          <a:stretch/>
        </p:blipFill>
        <p:spPr bwMode="auto">
          <a:xfrm>
            <a:off x="914400" y="1047750"/>
            <a:ext cx="3086100" cy="3505200"/>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609600" y="514350"/>
            <a:ext cx="6781800" cy="400110"/>
          </a:xfrm>
          <a:prstGeom prst="rect">
            <a:avLst/>
          </a:prstGeom>
        </p:spPr>
        <p:txBody>
          <a:bodyPr wrap="square">
            <a:spAutoFit/>
          </a:bodyPr>
          <a:lstStyle/>
          <a:p>
            <a:pPr algn="just"/>
            <a:r>
              <a:rPr lang="en-US" sz="2000" u="sng" dirty="0">
                <a:solidFill>
                  <a:srgbClr val="C00000"/>
                </a:solidFill>
                <a:latin typeface="Times New Roman" panose="02020603050405020304" pitchFamily="18" charset="0"/>
                <a:cs typeface="Times New Roman" panose="02020603050405020304" pitchFamily="18" charset="0"/>
              </a:rPr>
              <a:t>Property 3 </a:t>
            </a:r>
            <a:r>
              <a:rPr lang="en-US" sz="2000" dirty="0">
                <a:latin typeface="Times New Roman" panose="02020603050405020304" pitchFamily="18" charset="0"/>
                <a:cs typeface="Times New Roman" panose="02020603050405020304" pitchFamily="18" charset="0"/>
              </a:rPr>
              <a:t>can be understood by again considering,</a:t>
            </a:r>
          </a:p>
        </p:txBody>
      </p:sp>
      <mc:AlternateContent xmlns:mc="http://schemas.openxmlformats.org/markup-compatibility/2006" xmlns:a14="http://schemas.microsoft.com/office/drawing/2010/main">
        <mc:Choice Requires="a14">
          <p:sp>
            <p:nvSpPr>
              <p:cNvPr id="7" name="Rectangle 6"/>
              <p:cNvSpPr/>
              <p:nvPr/>
            </p:nvSpPr>
            <p:spPr>
              <a:xfrm>
                <a:off x="4114800" y="1428750"/>
                <a:ext cx="4724400" cy="1668598"/>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If the </a:t>
                </a:r>
                <a:r>
                  <a:rPr lang="en-US" sz="2000" dirty="0">
                    <a:solidFill>
                      <a:srgbClr val="00B050"/>
                    </a:solidFill>
                    <a:latin typeface="Times New Roman" panose="02020603050405020304" pitchFamily="18" charset="0"/>
                    <a:cs typeface="Times New Roman" panose="02020603050405020304" pitchFamily="18" charset="0"/>
                  </a:rPr>
                  <a:t>charges moved</a:t>
                </a:r>
                <a:r>
                  <a:rPr lang="en-US" sz="2000" dirty="0">
                    <a:latin typeface="Times New Roman" panose="02020603050405020304" pitchFamily="18" charset="0"/>
                    <a:cs typeface="Times New Roman" panose="02020603050405020304" pitchFamily="18" charset="0"/>
                  </a:rPr>
                  <a:t>, however, a current would be created and the conductor would </a:t>
                </a:r>
                <a:r>
                  <a:rPr lang="en-US" sz="2000" dirty="0">
                    <a:solidFill>
                      <a:srgbClr val="FF0000"/>
                    </a:solidFill>
                    <a:latin typeface="Times New Roman" panose="02020603050405020304" pitchFamily="18" charset="0"/>
                    <a:cs typeface="Times New Roman" panose="02020603050405020304" pitchFamily="18" charset="0"/>
                  </a:rPr>
                  <a:t>no longer be in electrostatic equilibrium</a:t>
                </a:r>
                <a:r>
                  <a:rPr lang="en-US" sz="2000" dirty="0">
                    <a:latin typeface="Times New Roman" panose="02020603050405020304" pitchFamily="18" charset="0"/>
                    <a:cs typeface="Times New Roman" panose="02020603050405020304" pitchFamily="18" charset="0"/>
                  </a:rPr>
                  <a:t>. Therefore, </a:t>
                </a:r>
                <a14:m>
                  <m:oMath xmlns:m="http://schemas.openxmlformats.org/officeDocument/2006/math">
                    <m:acc>
                      <m:accPr>
                        <m:chr m:val="⃗"/>
                        <m:ctrlPr>
                          <a:rPr lang="en-US" sz="2000" i="1" smtClean="0">
                            <a:solidFill>
                              <a:srgbClr val="0070C0"/>
                            </a:solidFill>
                            <a:latin typeface="Cambria Math" panose="02040503050406030204" pitchFamily="18" charset="0"/>
                            <a:cs typeface="Times New Roman" panose="02020603050405020304" pitchFamily="18" charset="0"/>
                          </a:rPr>
                        </m:ctrlPr>
                      </m:accPr>
                      <m:e>
                        <m:r>
                          <a:rPr lang="en-US" sz="2000" b="0" i="1" smtClean="0">
                            <a:solidFill>
                              <a:srgbClr val="0070C0"/>
                            </a:solidFill>
                            <a:latin typeface="Cambria Math"/>
                            <a:cs typeface="Times New Roman" panose="02020603050405020304" pitchFamily="18" charset="0"/>
                          </a:rPr>
                          <m:t>𝐸</m:t>
                        </m:r>
                      </m:e>
                    </m:acc>
                    <m:r>
                      <a:rPr lang="en-US" sz="2000" b="0" i="1" smtClean="0">
                        <a:solidFill>
                          <a:srgbClr val="0070C0"/>
                        </a:solidFill>
                        <a:latin typeface="Cambria Math"/>
                        <a:cs typeface="Times New Roman" panose="02020603050405020304" pitchFamily="18" charset="0"/>
                      </a:rPr>
                      <m:t> </m:t>
                    </m:r>
                  </m:oMath>
                </a14:m>
                <a:r>
                  <a:rPr lang="en-US" sz="2000" dirty="0">
                    <a:solidFill>
                      <a:srgbClr val="0070C0"/>
                    </a:solidFill>
                    <a:latin typeface="Times New Roman" panose="02020603050405020304" pitchFamily="18" charset="0"/>
                    <a:cs typeface="Times New Roman" panose="02020603050405020304" pitchFamily="18" charset="0"/>
                  </a:rPr>
                  <a:t> must be perpendicular to the surface.</a:t>
                </a:r>
                <a:endParaRPr lang="en-US" sz="20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114800" y="1428750"/>
                <a:ext cx="4724400" cy="1668598"/>
              </a:xfrm>
              <a:prstGeom prst="rect">
                <a:avLst/>
              </a:prstGeom>
              <a:blipFill rotWithShape="1">
                <a:blip r:embed="rId4"/>
                <a:stretch>
                  <a:fillRect l="-1290" t="-1825" r="-1290" b="-5474"/>
                </a:stretch>
              </a:blipFill>
            </p:spPr>
            <p:txBody>
              <a:bodyPr/>
              <a:lstStyle/>
              <a:p>
                <a:r>
                  <a:rPr lang="en-US">
                    <a:noFill/>
                  </a:rPr>
                  <a:t> </a:t>
                </a:r>
              </a:p>
            </p:txBody>
          </p:sp>
        </mc:Fallback>
      </mc:AlternateContent>
    </p:spTree>
    <p:extLst>
      <p:ext uri="{BB962C8B-B14F-4D97-AF65-F5344CB8AC3E}">
        <p14:creationId xmlns:p14="http://schemas.microsoft.com/office/powerpoint/2010/main" val="212970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29</a:t>
            </a:fld>
            <a:endParaRPr lang="en-US"/>
          </a:p>
        </p:txBody>
      </p:sp>
      <p:grpSp>
        <p:nvGrpSpPr>
          <p:cNvPr id="9" name="Group 8"/>
          <p:cNvGrpSpPr/>
          <p:nvPr/>
        </p:nvGrpSpPr>
        <p:grpSpPr>
          <a:xfrm>
            <a:off x="533400" y="971550"/>
            <a:ext cx="8153400" cy="2157412"/>
            <a:chOff x="457200" y="1962150"/>
            <a:chExt cx="8153400" cy="2157412"/>
          </a:xfrm>
        </p:grpSpPr>
        <p:pic>
          <p:nvPicPr>
            <p:cNvPr id="5" name="Picture 4"/>
            <p:cNvPicPr/>
            <p:nvPr/>
          </p:nvPicPr>
          <p:blipFill rotWithShape="1">
            <a:blip r:embed="rId2">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val="0"/>
                </a:ext>
              </a:extLst>
            </a:blip>
            <a:srcRect l="36707" t="35988" r="17715" b="28618"/>
            <a:stretch/>
          </p:blipFill>
          <p:spPr bwMode="auto">
            <a:xfrm>
              <a:off x="4038600" y="1962150"/>
              <a:ext cx="4572000" cy="2157412"/>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57200" y="2038350"/>
              <a:ext cx="3581400" cy="2062103"/>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Figure 15.19 (a) A conductor with a flatter end </a:t>
              </a:r>
              <a:r>
                <a:rPr lang="en-US" sz="1600" i="1" dirty="0">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and a relatively sharp end </a:t>
              </a:r>
              <a:r>
                <a:rPr lang="en-US" sz="1600" i="1" dirty="0">
                  <a:latin typeface="Times New Roman" panose="02020603050405020304" pitchFamily="18" charset="0"/>
                  <a:cs typeface="Times New Roman" panose="02020603050405020304" pitchFamily="18" charset="0"/>
                </a:rPr>
                <a:t>B. </a:t>
              </a:r>
              <a:r>
                <a:rPr lang="en-US" sz="1600" dirty="0">
                  <a:latin typeface="Times New Roman" panose="02020603050405020304" pitchFamily="18" charset="0"/>
                  <a:cs typeface="Times New Roman" panose="02020603050405020304" pitchFamily="18" charset="0"/>
                </a:rPr>
                <a:t>Excess charge placed on this conductor resides entirely at its surface and is distributed so that (b) there is less charge per unit area on the flatter end and (c) there is a large charge per unit area on the sharper end.</a:t>
              </a:r>
            </a:p>
          </p:txBody>
        </p:sp>
      </p:grpSp>
      <p:sp>
        <p:nvSpPr>
          <p:cNvPr id="7" name="Rectangle 6"/>
          <p:cNvSpPr/>
          <p:nvPr/>
        </p:nvSpPr>
        <p:spPr>
          <a:xfrm>
            <a:off x="578382" y="438150"/>
            <a:ext cx="3583032" cy="400110"/>
          </a:xfrm>
          <a:prstGeom prst="rect">
            <a:avLst/>
          </a:prstGeom>
        </p:spPr>
        <p:txBody>
          <a:bodyPr wrap="none">
            <a:spAutoFit/>
          </a:bodyPr>
          <a:lstStyle/>
          <a:p>
            <a:pPr algn="r"/>
            <a:r>
              <a:rPr lang="en-US" sz="2000" u="sng" dirty="0">
                <a:solidFill>
                  <a:srgbClr val="C00000"/>
                </a:solidFill>
                <a:latin typeface="Times New Roman" panose="02020603050405020304" pitchFamily="18" charset="0"/>
                <a:cs typeface="Times New Roman" panose="02020603050405020304" pitchFamily="18" charset="0"/>
              </a:rPr>
              <a:t>Property 4</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must be true, consider</a:t>
            </a:r>
          </a:p>
        </p:txBody>
      </p:sp>
      <p:sp>
        <p:nvSpPr>
          <p:cNvPr id="8" name="Rectangle 7"/>
          <p:cNvSpPr/>
          <p:nvPr/>
        </p:nvSpPr>
        <p:spPr>
          <a:xfrm>
            <a:off x="609600" y="3308687"/>
            <a:ext cx="8077200"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As a result, there is less tendency for the charges to move apart along the surface here and the amount of charge per unit area is greater than at the flat end.</a:t>
            </a:r>
          </a:p>
        </p:txBody>
      </p:sp>
    </p:spTree>
    <p:extLst>
      <p:ext uri="{BB962C8B-B14F-4D97-AF65-F5344CB8AC3E}">
        <p14:creationId xmlns:p14="http://schemas.microsoft.com/office/powerpoint/2010/main" val="2748406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B9744843-65BD-4423-8399-30FE492A7E2D}" type="datetime1">
              <a:rPr lang="en-US" smtClean="0"/>
              <a:t>5/24/2022</a:t>
            </a:fld>
            <a:endParaRPr lang="en-US"/>
          </a:p>
        </p:txBody>
      </p:sp>
      <p:sp>
        <p:nvSpPr>
          <p:cNvPr id="17" name="Footer Placeholder 16"/>
          <p:cNvSpPr>
            <a:spLocks noGrp="1"/>
          </p:cNvSpPr>
          <p:nvPr>
            <p:ph type="ftr" sz="quarter" idx="11"/>
          </p:nvPr>
        </p:nvSpPr>
        <p:spPr/>
        <p:txBody>
          <a:bodyPr/>
          <a:lstStyle/>
          <a:p>
            <a:r>
              <a:rPr lang="en-US"/>
              <a:t>Topic 15/Physics Department / UCSY</a:t>
            </a:r>
          </a:p>
        </p:txBody>
      </p:sp>
      <p:sp>
        <p:nvSpPr>
          <p:cNvPr id="18" name="Slide Number Placeholder 17"/>
          <p:cNvSpPr>
            <a:spLocks noGrp="1"/>
          </p:cNvSpPr>
          <p:nvPr>
            <p:ph type="sldNum" sz="quarter" idx="12"/>
          </p:nvPr>
        </p:nvSpPr>
        <p:spPr/>
        <p:txBody>
          <a:bodyPr/>
          <a:lstStyle/>
          <a:p>
            <a:fld id="{707EF3C6-B130-421E-814F-9C07AF5FF370}" type="slidenum">
              <a:rPr lang="en-US" smtClean="0"/>
              <a:pPr/>
              <a:t>3</a:t>
            </a:fld>
            <a:endParaRPr lang="en-US"/>
          </a:p>
        </p:txBody>
      </p:sp>
      <p:grpSp>
        <p:nvGrpSpPr>
          <p:cNvPr id="5" name="Group 4"/>
          <p:cNvGrpSpPr/>
          <p:nvPr/>
        </p:nvGrpSpPr>
        <p:grpSpPr>
          <a:xfrm>
            <a:off x="836431" y="2029421"/>
            <a:ext cx="4116569" cy="2158663"/>
            <a:chOff x="601714" y="2692850"/>
            <a:chExt cx="4155853" cy="2878219"/>
          </a:xfrm>
        </p:grpSpPr>
        <mc:AlternateContent xmlns:mc="http://schemas.openxmlformats.org/markup-compatibility/2006" xmlns:a14="http://schemas.microsoft.com/office/drawing/2010/main">
          <mc:Choice Requires="a14">
            <p:sp>
              <p:nvSpPr>
                <p:cNvPr id="7" name="Rectangle 6"/>
                <p:cNvSpPr/>
                <p:nvPr/>
              </p:nvSpPr>
              <p:spPr>
                <a:xfrm>
                  <a:off x="1206795" y="2692850"/>
                  <a:ext cx="1447800" cy="1067217"/>
                </a:xfrm>
                <a:prstGeom prst="rect">
                  <a:avLst/>
                </a:prstGeom>
                <a:solidFill>
                  <a:srgbClr val="66FF66"/>
                </a:solidFill>
                <a:ln w="25400">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000" b="1" i="1" smtClean="0">
                                <a:solidFill>
                                  <a:prstClr val="black"/>
                                </a:solidFill>
                                <a:latin typeface="Cambria Math" panose="02040503050406030204" pitchFamily="18" charset="0"/>
                              </a:rPr>
                            </m:ctrlPr>
                          </m:accPr>
                          <m:e>
                            <m:r>
                              <a:rPr lang="en-US" sz="2000" b="1" i="0" smtClean="0">
                                <a:solidFill>
                                  <a:prstClr val="black"/>
                                </a:solidFill>
                                <a:latin typeface="Cambria Math"/>
                              </a:rPr>
                              <m:t>𝐄</m:t>
                            </m:r>
                          </m:e>
                        </m:acc>
                        <m:r>
                          <a:rPr lang="en-US" sz="2000" b="1" i="0" smtClean="0">
                            <a:solidFill>
                              <a:prstClr val="black"/>
                            </a:solidFill>
                            <a:latin typeface="Cambria Math"/>
                          </a:rPr>
                          <m:t>=</m:t>
                        </m:r>
                        <m:f>
                          <m:fPr>
                            <m:ctrlPr>
                              <a:rPr lang="en-US" sz="2000" b="1" i="1" smtClean="0">
                                <a:solidFill>
                                  <a:prstClr val="black"/>
                                </a:solidFill>
                                <a:latin typeface="Cambria Math" panose="02040503050406030204" pitchFamily="18" charset="0"/>
                              </a:rPr>
                            </m:ctrlPr>
                          </m:fPr>
                          <m:num>
                            <m:acc>
                              <m:accPr>
                                <m:chr m:val="⃗"/>
                                <m:ctrlPr>
                                  <a:rPr lang="en-US" sz="2000" b="1" i="1" smtClean="0">
                                    <a:solidFill>
                                      <a:prstClr val="black"/>
                                    </a:solidFill>
                                    <a:latin typeface="Cambria Math" panose="02040503050406030204" pitchFamily="18" charset="0"/>
                                  </a:rPr>
                                </m:ctrlPr>
                              </m:accPr>
                              <m:e>
                                <m:r>
                                  <a:rPr lang="en-US" sz="2000" b="1" i="0" smtClean="0">
                                    <a:solidFill>
                                      <a:prstClr val="black"/>
                                    </a:solidFill>
                                    <a:latin typeface="Cambria Math"/>
                                  </a:rPr>
                                  <m:t>𝐅</m:t>
                                </m:r>
                              </m:e>
                            </m:acc>
                          </m:num>
                          <m:den>
                            <m:sSub>
                              <m:sSubPr>
                                <m:ctrlPr>
                                  <a:rPr lang="en-US" sz="2000" b="1" i="1" smtClean="0">
                                    <a:solidFill>
                                      <a:prstClr val="black"/>
                                    </a:solidFill>
                                    <a:latin typeface="Cambria Math" panose="02040503050406030204" pitchFamily="18" charset="0"/>
                                  </a:rPr>
                                </m:ctrlPr>
                              </m:sSubPr>
                              <m:e>
                                <m:r>
                                  <a:rPr lang="en-US" sz="2000" b="1" i="0" smtClean="0">
                                    <a:solidFill>
                                      <a:prstClr val="black"/>
                                    </a:solidFill>
                                    <a:latin typeface="Cambria Math"/>
                                  </a:rPr>
                                  <m:t>𝐪</m:t>
                                </m:r>
                              </m:e>
                              <m:sub>
                                <m:r>
                                  <a:rPr lang="en-US" sz="2000" b="1" i="0" smtClean="0">
                                    <a:solidFill>
                                      <a:prstClr val="black"/>
                                    </a:solidFill>
                                    <a:latin typeface="Cambria Math"/>
                                  </a:rPr>
                                  <m:t>𝟎</m:t>
                                </m:r>
                              </m:sub>
                            </m:sSub>
                          </m:den>
                        </m:f>
                      </m:oMath>
                    </m:oMathPara>
                  </a14:m>
                  <a:endParaRPr lang="en-US" sz="2000" b="1" dirty="0"/>
                </a:p>
              </p:txBody>
            </p:sp>
          </mc:Choice>
          <mc:Fallback xmlns="">
            <p:sp>
              <p:nvSpPr>
                <p:cNvPr id="7" name="Rectangle 6"/>
                <p:cNvSpPr>
                  <a:spLocks noRot="1" noChangeAspect="1" noMove="1" noResize="1" noEditPoints="1" noAdjustHandles="1" noChangeArrowheads="1" noChangeShapeType="1" noTextEdit="1"/>
                </p:cNvSpPr>
                <p:nvPr/>
              </p:nvSpPr>
              <p:spPr>
                <a:xfrm>
                  <a:off x="1206795" y="2692850"/>
                  <a:ext cx="1447800" cy="1067217"/>
                </a:xfrm>
                <a:prstGeom prst="rect">
                  <a:avLst/>
                </a:prstGeom>
                <a:blipFill rotWithShape="1">
                  <a:blip r:embed="rId2"/>
                  <a:stretch>
                    <a:fillRect/>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1714" y="4216851"/>
                  <a:ext cx="4155853" cy="135421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where   E = the electric field (N/C)</a:t>
                  </a:r>
                </a:p>
                <a:p>
                  <a:r>
                    <a:rPr lang="en-US" sz="2000" dirty="0">
                      <a:latin typeface="Times New Roman" panose="02020603050405020304" pitchFamily="18" charset="0"/>
                      <a:cs typeface="Times New Roman" panose="02020603050405020304" pitchFamily="18" charset="0"/>
                    </a:rPr>
                    <a:t>             F = the electric force (N)</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             </m:t>
                          </m:r>
                          <m:r>
                            <a:rPr lang="en-US" sz="2000" b="0" i="1" smtClean="0">
                              <a:latin typeface="Cambria Math"/>
                            </a:rPr>
                            <m:t>𝑞</m:t>
                          </m:r>
                        </m:e>
                        <m:sub>
                          <m:r>
                            <a:rPr lang="en-US" sz="2000" b="0" i="1" smtClean="0">
                              <a:latin typeface="Cambria Math"/>
                            </a:rPr>
                            <m:t>0</m:t>
                          </m:r>
                        </m:sub>
                      </m:sSub>
                      <m:r>
                        <a:rPr lang="en-US" sz="2000" b="0" i="1" smtClean="0">
                          <a:latin typeface="Cambria Math"/>
                        </a:rPr>
                        <m:t> </m:t>
                      </m:r>
                    </m:oMath>
                  </a14:m>
                  <a:r>
                    <a:rPr lang="en-US" sz="2000" dirty="0">
                      <a:latin typeface="Times New Roman" panose="02020603050405020304" pitchFamily="18" charset="0"/>
                      <a:cs typeface="Times New Roman" panose="02020603050405020304" pitchFamily="18" charset="0"/>
                    </a:rPr>
                    <a:t>= the test charge (C)</a:t>
                  </a:r>
                </a:p>
              </p:txBody>
            </p:sp>
          </mc:Choice>
          <mc:Fallback xmlns="">
            <p:sp>
              <p:nvSpPr>
                <p:cNvPr id="8" name="TextBox 7"/>
                <p:cNvSpPr txBox="1">
                  <a:spLocks noRot="1" noChangeAspect="1" noMove="1" noResize="1" noEditPoints="1" noAdjustHandles="1" noChangeArrowheads="1" noChangeShapeType="1" noTextEdit="1"/>
                </p:cNvSpPr>
                <p:nvPr/>
              </p:nvSpPr>
              <p:spPr>
                <a:xfrm>
                  <a:off x="601714" y="4216851"/>
                  <a:ext cx="4155853" cy="1354218"/>
                </a:xfrm>
                <a:prstGeom prst="rect">
                  <a:avLst/>
                </a:prstGeom>
                <a:blipFill rotWithShape="1">
                  <a:blip r:embed="rId3"/>
                  <a:stretch>
                    <a:fillRect l="-1479" t="-2994" b="-9581"/>
                  </a:stretch>
                </a:blipFill>
              </p:spPr>
              <p:txBody>
                <a:bodyPr/>
                <a:lstStyle/>
                <a:p>
                  <a:r>
                    <a:rPr lang="en-US">
                      <a:noFill/>
                    </a:rPr>
                    <a:t> </a:t>
                  </a:r>
                </a:p>
              </p:txBody>
            </p:sp>
          </mc:Fallback>
        </mc:AlternateContent>
      </p:grpSp>
      <p:pic>
        <p:nvPicPr>
          <p:cNvPr id="31" name="Picture 30"/>
          <p:cNvPicPr/>
          <p:nvPr/>
        </p:nvPicPr>
        <p:blipFill rotWithShape="1">
          <a:blip r:embed="rId4">
            <a:extLst>
              <a:ext uri="{BEBA8EAE-BF5A-486C-A8C5-ECC9F3942E4B}">
                <a14:imgProps xmlns:a14="http://schemas.microsoft.com/office/drawing/2010/main">
                  <a14:imgLayer r:embed="rId5">
                    <a14:imgEffect>
                      <a14:sharpenSoften amount="30000"/>
                    </a14:imgEffect>
                  </a14:imgLayer>
                </a14:imgProps>
              </a:ext>
              <a:ext uri="{28A0092B-C50C-407E-A947-70E740481C1C}">
                <a14:useLocalDpi xmlns:a14="http://schemas.microsoft.com/office/drawing/2010/main" val="0"/>
              </a:ext>
            </a:extLst>
          </a:blip>
          <a:srcRect l="15279" t="46081" r="63879" b="7064"/>
          <a:stretch/>
        </p:blipFill>
        <p:spPr bwMode="auto">
          <a:xfrm>
            <a:off x="5181600" y="1589671"/>
            <a:ext cx="2860158" cy="2958406"/>
          </a:xfrm>
          <a:prstGeom prst="rect">
            <a:avLst/>
          </a:prstGeom>
          <a:ln>
            <a:noFill/>
          </a:ln>
          <a:extLst>
            <a:ext uri="{53640926-AAD7-44D8-BBD7-CCE9431645EC}">
              <a14:shadowObscured xmlns:a14="http://schemas.microsoft.com/office/drawing/2010/main"/>
            </a:ext>
          </a:extLst>
        </p:spPr>
      </p:pic>
      <p:grpSp>
        <p:nvGrpSpPr>
          <p:cNvPr id="34" name="Group 33"/>
          <p:cNvGrpSpPr/>
          <p:nvPr/>
        </p:nvGrpSpPr>
        <p:grpSpPr>
          <a:xfrm>
            <a:off x="304800" y="248735"/>
            <a:ext cx="8458199" cy="1484815"/>
            <a:chOff x="304800" y="248735"/>
            <a:chExt cx="8458199" cy="1484815"/>
          </a:xfrm>
        </p:grpSpPr>
        <p:sp>
          <p:nvSpPr>
            <p:cNvPr id="3" name="Rectangle 2"/>
            <p:cNvSpPr/>
            <p:nvPr/>
          </p:nvSpPr>
          <p:spPr>
            <a:xfrm>
              <a:off x="304800" y="248735"/>
              <a:ext cx="2685351" cy="461665"/>
            </a:xfrm>
            <a:prstGeom prst="rect">
              <a:avLst/>
            </a:prstGeom>
          </p:spPr>
          <p:txBody>
            <a:bodyPr wrap="none">
              <a:spAutoFit/>
            </a:bodyPr>
            <a:lstStyle/>
            <a:p>
              <a:r>
                <a:rPr lang="en-US" sz="2400" b="1" u="sng" dirty="0">
                  <a:solidFill>
                    <a:srgbClr val="7910B4"/>
                  </a:solidFill>
                  <a:latin typeface="Times New Roman" panose="02020603050405020304" pitchFamily="18" charset="0"/>
                  <a:cs typeface="Times New Roman" panose="02020603050405020304" pitchFamily="18" charset="0"/>
                </a:rPr>
                <a:t>15.3 Electric Fields</a:t>
              </a:r>
            </a:p>
          </p:txBody>
        </p:sp>
        <mc:AlternateContent xmlns:mc="http://schemas.openxmlformats.org/markup-compatibility/2006" xmlns:a14="http://schemas.microsoft.com/office/drawing/2010/main">
          <mc:Choice Requires="a14">
            <p:sp>
              <p:nvSpPr>
                <p:cNvPr id="33" name="Rectangle 32"/>
                <p:cNvSpPr/>
                <p:nvPr/>
              </p:nvSpPr>
              <p:spPr>
                <a:xfrm>
                  <a:off x="329608" y="614589"/>
                  <a:ext cx="8433391" cy="1118961"/>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electric field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0" i="1" smtClean="0">
                              <a:latin typeface="Cambria Math"/>
                              <a:cs typeface="Times New Roman" panose="02020603050405020304" pitchFamily="18" charset="0"/>
                            </a:rPr>
                            <m:t>𝐸</m:t>
                          </m:r>
                        </m:e>
                      </m:acc>
                      <m:r>
                        <a:rPr lang="en-US" sz="2000" b="0" i="1" smtClean="0">
                          <a:latin typeface="Cambria Math"/>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produced by a charge </a:t>
                  </a:r>
                  <a:r>
                    <a:rPr lang="en-US" sz="2000" i="1" dirty="0">
                      <a:latin typeface="Times New Roman" panose="02020603050405020304" pitchFamily="18" charset="0"/>
                      <a:cs typeface="Times New Roman" panose="02020603050405020304" pitchFamily="18" charset="0"/>
                    </a:rPr>
                    <a:t>Q </a:t>
                  </a:r>
                  <a:r>
                    <a:rPr lang="en-US" sz="2000" dirty="0">
                      <a:latin typeface="Times New Roman" panose="02020603050405020304" pitchFamily="18" charset="0"/>
                      <a:cs typeface="Times New Roman" panose="02020603050405020304" pitchFamily="18" charset="0"/>
                    </a:rPr>
                    <a:t>at the location of a small “test” charge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is defined as the electric force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0" i="1" smtClean="0">
                              <a:latin typeface="Cambria Math"/>
                              <a:cs typeface="Times New Roman" panose="02020603050405020304" pitchFamily="18" charset="0"/>
                            </a:rPr>
                            <m:t>𝐹</m:t>
                          </m:r>
                        </m:e>
                      </m:acc>
                    </m:oMath>
                  </a14:m>
                  <a:r>
                    <a:rPr lang="en-US" sz="2000" dirty="0">
                      <a:latin typeface="Times New Roman" panose="02020603050405020304" pitchFamily="18" charset="0"/>
                      <a:cs typeface="Times New Roman" panose="02020603050405020304" pitchFamily="18" charset="0"/>
                    </a:rPr>
                    <a:t> exerted by </a:t>
                  </a:r>
                  <a:r>
                    <a:rPr lang="en-US" sz="2000" i="1" dirty="0">
                      <a:latin typeface="Times New Roman" panose="02020603050405020304" pitchFamily="18" charset="0"/>
                      <a:cs typeface="Times New Roman" panose="02020603050405020304" pitchFamily="18" charset="0"/>
                    </a:rPr>
                    <a:t>Q </a:t>
                  </a:r>
                  <a:r>
                    <a:rPr lang="en-US" sz="2000" dirty="0">
                      <a:latin typeface="Times New Roman" panose="02020603050405020304" pitchFamily="18" charset="0"/>
                      <a:cs typeface="Times New Roman" panose="02020603050405020304" pitchFamily="18" charset="0"/>
                    </a:rPr>
                    <a:t>on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divided by the test charge </a:t>
                  </a:r>
                  <a:r>
                    <a:rPr lang="en-US" sz="2000" i="1" dirty="0">
                      <a:latin typeface="Times New Roman" panose="02020603050405020304" pitchFamily="18" charset="0"/>
                      <a:cs typeface="Times New Roman" panose="02020603050405020304" pitchFamily="18" charset="0"/>
                    </a:rPr>
                    <a:t>q</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a:t>
                  </a:r>
                </a:p>
              </p:txBody>
            </p:sp>
          </mc:Choice>
          <mc:Fallback xmlns="">
            <p:sp>
              <p:nvSpPr>
                <p:cNvPr id="33" name="Rectangle 32"/>
                <p:cNvSpPr>
                  <a:spLocks noRot="1" noChangeAspect="1" noMove="1" noResize="1" noEditPoints="1" noAdjustHandles="1" noChangeArrowheads="1" noChangeShapeType="1" noTextEdit="1"/>
                </p:cNvSpPr>
                <p:nvPr/>
              </p:nvSpPr>
              <p:spPr>
                <a:xfrm>
                  <a:off x="329608" y="614589"/>
                  <a:ext cx="8433391" cy="1118961"/>
                </a:xfrm>
                <a:prstGeom prst="rect">
                  <a:avLst/>
                </a:prstGeom>
                <a:blipFill rotWithShape="1">
                  <a:blip r:embed="rId6"/>
                  <a:stretch>
                    <a:fillRect l="-723" r="-795" b="-6557"/>
                  </a:stretch>
                </a:blipFill>
              </p:spPr>
              <p:txBody>
                <a:bodyPr/>
                <a:lstStyle/>
                <a:p>
                  <a:r>
                    <a:rPr lang="en-US">
                      <a:noFill/>
                    </a:rPr>
                    <a:t> </a:t>
                  </a:r>
                </a:p>
              </p:txBody>
            </p:sp>
          </mc:Fallback>
        </mc:AlternateContent>
      </p:grpSp>
    </p:spTree>
    <p:extLst>
      <p:ext uri="{BB962C8B-B14F-4D97-AF65-F5344CB8AC3E}">
        <p14:creationId xmlns:p14="http://schemas.microsoft.com/office/powerpoint/2010/main" val="2798787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59B985-5E05-4B53-8864-91489F2FDBCD}"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30</a:t>
            </a:fld>
            <a:endParaRPr lang="en-US"/>
          </a:p>
        </p:txBody>
      </p:sp>
      <p:sp>
        <p:nvSpPr>
          <p:cNvPr id="5" name="TextBox 4"/>
          <p:cNvSpPr txBox="1"/>
          <p:nvPr/>
        </p:nvSpPr>
        <p:spPr>
          <a:xfrm>
            <a:off x="2286000" y="133350"/>
            <a:ext cx="5486400" cy="646331"/>
          </a:xfrm>
          <a:prstGeom prst="rect">
            <a:avLst/>
          </a:prstGeom>
          <a:noFill/>
        </p:spPr>
        <p:txBody>
          <a:bodyPr wrap="square" rtlCol="0">
            <a:spAutoFit/>
          </a:bodyPr>
          <a:lstStyle/>
          <a:p>
            <a:r>
              <a:rPr lang="en-US" sz="3600" b="1" dirty="0">
                <a:ln w="10541" cmpd="sng">
                  <a:solidFill>
                    <a:schemeClr val="accent1">
                      <a:shade val="88000"/>
                      <a:satMod val="110000"/>
                    </a:schemeClr>
                  </a:solidFill>
                  <a:prstDash val="solid"/>
                </a:ln>
                <a:solidFill>
                  <a:srgbClr val="FFC000"/>
                </a:solidFill>
                <a:latin typeface="Times New Roman" panose="02020603050405020304" pitchFamily="18" charset="0"/>
                <a:cs typeface="Times New Roman" panose="02020603050405020304" pitchFamily="18" charset="0"/>
              </a:rPr>
              <a:t>Learning Outcomes</a:t>
            </a:r>
          </a:p>
        </p:txBody>
      </p:sp>
      <p:grpSp>
        <p:nvGrpSpPr>
          <p:cNvPr id="13" name="Group 12"/>
          <p:cNvGrpSpPr/>
          <p:nvPr/>
        </p:nvGrpSpPr>
        <p:grpSpPr>
          <a:xfrm>
            <a:off x="552006" y="742950"/>
            <a:ext cx="8439594" cy="4006701"/>
            <a:chOff x="723899" y="742950"/>
            <a:chExt cx="8439594" cy="4006701"/>
          </a:xfrm>
        </p:grpSpPr>
        <p:sp>
          <p:nvSpPr>
            <p:cNvPr id="6" name="Rectangle 5"/>
            <p:cNvSpPr/>
            <p:nvPr/>
          </p:nvSpPr>
          <p:spPr>
            <a:xfrm>
              <a:off x="762000" y="742950"/>
              <a:ext cx="8020493" cy="707886"/>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Electric charges have </a:t>
              </a:r>
              <a:r>
                <a:rPr lang="en-US" sz="2000" dirty="0">
                  <a:solidFill>
                    <a:srgbClr val="FF0000"/>
                  </a:solidFill>
                  <a:latin typeface="Times New Roman" panose="02020603050405020304" pitchFamily="18" charset="0"/>
                  <a:cs typeface="Times New Roman" panose="02020603050405020304" pitchFamily="18" charset="0"/>
                </a:rPr>
                <a:t>unlike charges attract </a:t>
              </a:r>
              <a:r>
                <a:rPr lang="en-US" sz="2000" dirty="0">
                  <a:latin typeface="Times New Roman" panose="02020603050405020304" pitchFamily="18" charset="0"/>
                  <a:cs typeface="Times New Roman" panose="02020603050405020304" pitchFamily="18" charset="0"/>
                </a:rPr>
                <a:t>one another and </a:t>
              </a:r>
              <a:r>
                <a:rPr lang="en-US" sz="2000" dirty="0">
                  <a:solidFill>
                    <a:srgbClr val="FF0000"/>
                  </a:solidFill>
                  <a:latin typeface="Times New Roman" panose="02020603050405020304" pitchFamily="18" charset="0"/>
                  <a:cs typeface="Times New Roman" panose="02020603050405020304" pitchFamily="18" charset="0"/>
                </a:rPr>
                <a:t>like charges repel one another.</a:t>
              </a:r>
            </a:p>
          </p:txBody>
        </p:sp>
        <p:sp>
          <p:nvSpPr>
            <p:cNvPr id="7" name="Rectangle 6"/>
            <p:cNvSpPr/>
            <p:nvPr/>
          </p:nvSpPr>
          <p:spPr>
            <a:xfrm>
              <a:off x="761999" y="1428750"/>
              <a:ext cx="8096693" cy="707886"/>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electric force between two charges with the </a:t>
              </a:r>
              <a:r>
                <a:rPr lang="en-US" sz="2000" dirty="0">
                  <a:solidFill>
                    <a:srgbClr val="0070C0"/>
                  </a:solidFill>
                  <a:latin typeface="Times New Roman" panose="02020603050405020304" pitchFamily="18" charset="0"/>
                  <a:cs typeface="Times New Roman" panose="02020603050405020304" pitchFamily="18" charset="0"/>
                </a:rPr>
                <a:t>same sign is repulsive </a:t>
              </a:r>
              <a:r>
                <a:rPr lang="en-US" sz="2000" dirty="0">
                  <a:latin typeface="Times New Roman" panose="02020603050405020304" pitchFamily="18" charset="0"/>
                  <a:cs typeface="Times New Roman" panose="02020603050405020304" pitchFamily="18" charset="0"/>
                </a:rPr>
                <a:t>and </a:t>
              </a:r>
              <a:r>
                <a:rPr lang="en-US" sz="2000" dirty="0">
                  <a:solidFill>
                    <a:srgbClr val="0070C0"/>
                  </a:solidFill>
                  <a:latin typeface="Times New Roman" panose="02020603050405020304" pitchFamily="18" charset="0"/>
                  <a:cs typeface="Times New Roman" panose="02020603050405020304" pitchFamily="18" charset="0"/>
                </a:rPr>
                <a:t>attractive when the charges have opposite sig</a:t>
              </a:r>
              <a:r>
                <a:rPr lang="en-US" sz="2000" dirty="0">
                  <a:latin typeface="Times New Roman" panose="02020603050405020304" pitchFamily="18" charset="0"/>
                  <a:cs typeface="Times New Roman" panose="02020603050405020304" pitchFamily="18" charset="0"/>
                </a:rPr>
                <a:t>ns.</a:t>
              </a:r>
            </a:p>
          </p:txBody>
        </p:sp>
        <mc:AlternateContent xmlns:mc="http://schemas.openxmlformats.org/markup-compatibility/2006" xmlns:a14="http://schemas.microsoft.com/office/drawing/2010/main">
          <mc:Choice Requires="a14">
            <p:sp>
              <p:nvSpPr>
                <p:cNvPr id="8" name="Rectangle 7"/>
                <p:cNvSpPr/>
                <p:nvPr/>
              </p:nvSpPr>
              <p:spPr>
                <a:xfrm>
                  <a:off x="723899" y="2058058"/>
                  <a:ext cx="8439594" cy="437492"/>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electric field vector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0" i="1" smtClean="0">
                              <a:latin typeface="Cambria Math"/>
                              <a:cs typeface="Times New Roman" panose="02020603050405020304" pitchFamily="18" charset="0"/>
                            </a:rPr>
                            <m:t>𝐸</m:t>
                          </m:r>
                        </m:e>
                      </m:acc>
                      <m:r>
                        <a:rPr lang="en-US" sz="2000" b="0" i="1" smtClean="0">
                          <a:latin typeface="Cambria Math"/>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a:t>
                  </a:r>
                  <a:r>
                    <a:rPr lang="en-US" sz="2000" dirty="0">
                      <a:solidFill>
                        <a:srgbClr val="00B050"/>
                      </a:solidFill>
                      <a:latin typeface="Times New Roman" panose="02020603050405020304" pitchFamily="18" charset="0"/>
                      <a:cs typeface="Times New Roman" panose="02020603050405020304" pitchFamily="18" charset="0"/>
                    </a:rPr>
                    <a:t>tangent to the electric field lines at every point</a:t>
                  </a:r>
                  <a:r>
                    <a:rPr lang="en-US" sz="2000" dirty="0">
                      <a:latin typeface="Times New Roman" panose="02020603050405020304" pitchFamily="18" charset="0"/>
                      <a:cs typeface="Times New Roman" panose="02020603050405020304" pitchFamily="18" charset="0"/>
                    </a:rPr>
                    <a:t>.</a:t>
                  </a:r>
                </a:p>
              </p:txBody>
            </p:sp>
          </mc:Choice>
          <mc:Fallback xmlns="">
            <p:sp>
              <p:nvSpPr>
                <p:cNvPr id="8" name="Rectangle 7"/>
                <p:cNvSpPr>
                  <a:spLocks noRot="1" noChangeAspect="1" noMove="1" noResize="1" noEditPoints="1" noAdjustHandles="1" noChangeArrowheads="1" noChangeShapeType="1" noTextEdit="1"/>
                </p:cNvSpPr>
                <p:nvPr/>
              </p:nvSpPr>
              <p:spPr>
                <a:xfrm>
                  <a:off x="723899" y="2058058"/>
                  <a:ext cx="8439594" cy="437492"/>
                </a:xfrm>
                <a:prstGeom prst="rect">
                  <a:avLst/>
                </a:prstGeom>
                <a:blipFill rotWithShape="1">
                  <a:blip r:embed="rId2"/>
                  <a:stretch>
                    <a:fillRect l="-650" b="-25352"/>
                  </a:stretch>
                </a:blipFill>
              </p:spPr>
              <p:txBody>
                <a:bodyPr/>
                <a:lstStyle/>
                <a:p>
                  <a:r>
                    <a:rPr lang="en-US">
                      <a:noFill/>
                    </a:rPr>
                    <a:t> </a:t>
                  </a:r>
                </a:p>
              </p:txBody>
            </p:sp>
          </mc:Fallback>
        </mc:AlternateContent>
        <p:sp>
          <p:nvSpPr>
            <p:cNvPr id="9" name="Rectangle 8"/>
            <p:cNvSpPr/>
            <p:nvPr/>
          </p:nvSpPr>
          <p:spPr>
            <a:xfrm>
              <a:off x="723900" y="4041765"/>
              <a:ext cx="8134792" cy="707886"/>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electric field lines drawn </a:t>
              </a:r>
              <a:r>
                <a:rPr lang="en-US" sz="2000" dirty="0">
                  <a:solidFill>
                    <a:srgbClr val="FF33CC"/>
                  </a:solidFill>
                  <a:latin typeface="Times New Roman" panose="02020603050405020304" pitchFamily="18" charset="0"/>
                  <a:cs typeface="Times New Roman" panose="02020603050405020304" pitchFamily="18" charset="0"/>
                </a:rPr>
                <a:t>leaving a positive charge</a:t>
              </a:r>
              <a:r>
                <a:rPr lang="en-US" sz="2000" dirty="0">
                  <a:latin typeface="Times New Roman" panose="02020603050405020304" pitchFamily="18" charset="0"/>
                  <a:cs typeface="Times New Roman" panose="02020603050405020304" pitchFamily="18" charset="0"/>
                </a:rPr>
                <a:t> or </a:t>
              </a:r>
              <a:r>
                <a:rPr lang="en-US" sz="2000" dirty="0">
                  <a:solidFill>
                    <a:srgbClr val="FF33CC"/>
                  </a:solidFill>
                  <a:latin typeface="Times New Roman" panose="02020603050405020304" pitchFamily="18" charset="0"/>
                  <a:cs typeface="Times New Roman" panose="02020603050405020304" pitchFamily="18" charset="0"/>
                </a:rPr>
                <a:t>ending on a negative charge</a:t>
              </a:r>
              <a:r>
                <a:rPr lang="en-US" sz="2000" dirty="0">
                  <a:latin typeface="Times New Roman" panose="02020603050405020304" pitchFamily="18" charset="0"/>
                  <a:cs typeface="Times New Roman" panose="02020603050405020304" pitchFamily="18" charset="0"/>
                </a:rPr>
                <a:t> is proportional to the magnitude of the charge.</a:t>
              </a:r>
            </a:p>
          </p:txBody>
        </p:sp>
        <p:sp>
          <p:nvSpPr>
            <p:cNvPr id="10" name="Rectangle 9"/>
            <p:cNvSpPr/>
            <p:nvPr/>
          </p:nvSpPr>
          <p:spPr>
            <a:xfrm>
              <a:off x="740734" y="2549664"/>
              <a:ext cx="8194160" cy="707886"/>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electric field at P due to the </a:t>
              </a:r>
              <a:r>
                <a:rPr lang="en-US" sz="2000" dirty="0">
                  <a:solidFill>
                    <a:srgbClr val="7030A0"/>
                  </a:solidFill>
                  <a:latin typeface="Times New Roman" panose="02020603050405020304" pitchFamily="18" charset="0"/>
                  <a:cs typeface="Times New Roman" panose="02020603050405020304" pitchFamily="18" charset="0"/>
                </a:rPr>
                <a:t>negatively-charged is toward</a:t>
              </a:r>
              <a:r>
                <a:rPr lang="en-US" sz="2000" dirty="0">
                  <a:latin typeface="Times New Roman" panose="02020603050405020304" pitchFamily="18" charset="0"/>
                  <a:cs typeface="Times New Roman" panose="02020603050405020304" pitchFamily="18" charset="0"/>
                </a:rPr>
                <a:t> the negative charge and due to the </a:t>
              </a:r>
              <a:r>
                <a:rPr lang="en-US" sz="2000" dirty="0">
                  <a:solidFill>
                    <a:srgbClr val="7030A0"/>
                  </a:solidFill>
                  <a:latin typeface="Times New Roman" panose="02020603050405020304" pitchFamily="18" charset="0"/>
                  <a:cs typeface="Times New Roman" panose="02020603050405020304" pitchFamily="18" charset="0"/>
                </a:rPr>
                <a:t>positively-charged is away </a:t>
              </a:r>
              <a:r>
                <a:rPr lang="en-US" sz="2000" dirty="0">
                  <a:latin typeface="Times New Roman" panose="02020603050405020304" pitchFamily="18" charset="0"/>
                  <a:cs typeface="Times New Roman" panose="02020603050405020304" pitchFamily="18" charset="0"/>
                </a:rPr>
                <a:t>from the positive charge. </a:t>
              </a:r>
            </a:p>
          </p:txBody>
        </p:sp>
        <p:sp>
          <p:nvSpPr>
            <p:cNvPr id="12" name="Rectangle 11"/>
            <p:cNvSpPr/>
            <p:nvPr/>
          </p:nvSpPr>
          <p:spPr>
            <a:xfrm>
              <a:off x="724786" y="3288629"/>
              <a:ext cx="8133906" cy="707886"/>
            </a:xfrm>
            <a:prstGeom prst="rect">
              <a:avLst/>
            </a:prstGeom>
          </p:spPr>
          <p:txBody>
            <a:bodyPr wrap="square">
              <a:spAutoFit/>
            </a:bodyPr>
            <a:lstStyle/>
            <a:p>
              <a:pPr marL="342900" indent="-342900" algn="just">
                <a:buClr>
                  <a:schemeClr val="accent2">
                    <a:lumMod val="75000"/>
                  </a:schemeClr>
                </a:buClr>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a:t>
              </a:r>
              <a:r>
                <a:rPr lang="en-US" sz="2000" dirty="0">
                  <a:solidFill>
                    <a:srgbClr val="C00000"/>
                  </a:solidFill>
                  <a:latin typeface="Times New Roman" panose="02020603050405020304" pitchFamily="18" charset="0"/>
                  <a:cs typeface="Times New Roman" panose="02020603050405020304" pitchFamily="18" charset="0"/>
                </a:rPr>
                <a:t>direction of the electric field </a:t>
              </a:r>
              <a:r>
                <a:rPr lang="en-US" sz="2000" dirty="0">
                  <a:latin typeface="Times New Roman" panose="02020603050405020304" pitchFamily="18" charset="0"/>
                  <a:cs typeface="Times New Roman" panose="02020603050405020304" pitchFamily="18" charset="0"/>
                </a:rPr>
                <a:t>at a point is the </a:t>
              </a:r>
              <a:r>
                <a:rPr lang="en-US" sz="2000" dirty="0">
                  <a:solidFill>
                    <a:srgbClr val="C00000"/>
                  </a:solidFill>
                  <a:latin typeface="Times New Roman" panose="02020603050405020304" pitchFamily="18" charset="0"/>
                  <a:cs typeface="Times New Roman" panose="02020603050405020304" pitchFamily="18" charset="0"/>
                </a:rPr>
                <a:t>direction of the electric force</a:t>
              </a:r>
              <a:r>
                <a:rPr lang="en-US" sz="2000" dirty="0">
                  <a:latin typeface="Times New Roman" panose="02020603050405020304" pitchFamily="18" charset="0"/>
                  <a:cs typeface="Times New Roman" panose="02020603050405020304" pitchFamily="18" charset="0"/>
                </a:rPr>
                <a:t> that would be exerted on a small positive charge placed at that point.</a:t>
              </a:r>
            </a:p>
          </p:txBody>
        </p:sp>
      </p:grpSp>
    </p:spTree>
    <p:extLst>
      <p:ext uri="{BB962C8B-B14F-4D97-AF65-F5344CB8AC3E}">
        <p14:creationId xmlns:p14="http://schemas.microsoft.com/office/powerpoint/2010/main" val="3669872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81E8B-2DF7-4F0C-8673-DD01D768E64B}"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31</a:t>
            </a:fld>
            <a:endParaRPr lang="en-US"/>
          </a:p>
        </p:txBody>
      </p:sp>
      <p:sp>
        <p:nvSpPr>
          <p:cNvPr id="5" name="TextBox 4"/>
          <p:cNvSpPr txBox="1"/>
          <p:nvPr/>
        </p:nvSpPr>
        <p:spPr>
          <a:xfrm>
            <a:off x="1219200" y="421541"/>
            <a:ext cx="5029200" cy="3293209"/>
          </a:xfrm>
          <a:prstGeom prst="rect">
            <a:avLst/>
          </a:prstGeom>
          <a:noFill/>
        </p:spPr>
        <p:txBody>
          <a:bodyPr wrap="square" rtlCol="0">
            <a:spAutoFit/>
          </a:bodyPr>
          <a:lstStyle/>
          <a:p>
            <a:pPr algn="ctr">
              <a:lnSpc>
                <a:spcPct val="200000"/>
              </a:lnSpc>
            </a:pPr>
            <a:r>
              <a:rPr lang="en-US" sz="2400" b="1" dirty="0">
                <a:latin typeface="Times New Roman" panose="02020603050405020304" pitchFamily="18" charset="0"/>
                <a:cs typeface="Times New Roman" panose="02020603050405020304" pitchFamily="18" charset="0"/>
              </a:rPr>
              <a:t>Problems</a:t>
            </a:r>
          </a:p>
          <a:p>
            <a:pPr>
              <a:lnSpc>
                <a:spcPct val="200000"/>
              </a:lnSpc>
            </a:pPr>
            <a:r>
              <a:rPr lang="en-US" sz="2000" b="1" dirty="0">
                <a:latin typeface="Times New Roman" panose="02020603050405020304" pitchFamily="18" charset="0"/>
                <a:cs typeface="Times New Roman" panose="02020603050405020304" pitchFamily="18" charset="0"/>
              </a:rPr>
              <a:t>Examples</a:t>
            </a:r>
            <a:r>
              <a:rPr lang="en-US" sz="2000" dirty="0">
                <a:latin typeface="Times New Roman" panose="02020603050405020304" pitchFamily="18" charset="0"/>
                <a:cs typeface="Times New Roman" panose="02020603050405020304" pitchFamily="18" charset="0"/>
              </a:rPr>
              <a:t>:    1,3,5  (3)</a:t>
            </a:r>
          </a:p>
          <a:p>
            <a:pPr>
              <a:lnSpc>
                <a:spcPct val="200000"/>
              </a:lnSpc>
            </a:pPr>
            <a:r>
              <a:rPr lang="en-US" sz="2000" b="1" dirty="0">
                <a:latin typeface="Times New Roman" panose="02020603050405020304" pitchFamily="18" charset="0"/>
                <a:cs typeface="Times New Roman" panose="02020603050405020304" pitchFamily="18" charset="0"/>
              </a:rPr>
              <a:t>Problems:</a:t>
            </a:r>
            <a:r>
              <a:rPr lang="en-US" sz="2000" dirty="0">
                <a:latin typeface="Times New Roman" panose="02020603050405020304" pitchFamily="18" charset="0"/>
                <a:cs typeface="Times New Roman" panose="02020603050405020304" pitchFamily="18" charset="0"/>
              </a:rPr>
              <a:t>     6,8,11,18,25,36   (6)</a:t>
            </a:r>
          </a:p>
          <a:p>
            <a:pPr>
              <a:lnSpc>
                <a:spcPct val="200000"/>
              </a:lnSpc>
            </a:pPr>
            <a:r>
              <a:rPr lang="en-US" sz="2000" b="1" dirty="0">
                <a:latin typeface="Times New Roman" panose="02020603050405020304" pitchFamily="18" charset="0"/>
                <a:cs typeface="Times New Roman" panose="02020603050405020304" pitchFamily="18" charset="0"/>
              </a:rPr>
              <a:t>Total</a:t>
            </a:r>
            <a:r>
              <a:rPr lang="en-US" sz="2000" dirty="0">
                <a:latin typeface="Times New Roman" panose="02020603050405020304" pitchFamily="18" charset="0"/>
                <a:cs typeface="Times New Roman" panose="02020603050405020304" pitchFamily="18" charset="0"/>
              </a:rPr>
              <a:t>:            (9)</a:t>
            </a:r>
          </a:p>
          <a:p>
            <a:pPr>
              <a:lnSpc>
                <a:spcPct val="200000"/>
              </a:lnSpc>
            </a:pPr>
            <a:r>
              <a:rPr lang="en-US" sz="2000" b="1" dirty="0">
                <a:solidFill>
                  <a:srgbClr val="FF0000"/>
                </a:solidFill>
                <a:latin typeface="Times New Roman" panose="02020603050405020304" pitchFamily="18" charset="0"/>
                <a:cs typeface="Times New Roman" panose="02020603050405020304" pitchFamily="18" charset="0"/>
              </a:rPr>
              <a:t>Assignment:</a:t>
            </a:r>
          </a:p>
        </p:txBody>
      </p:sp>
    </p:spTree>
    <p:extLst>
      <p:ext uri="{BB962C8B-B14F-4D97-AF65-F5344CB8AC3E}">
        <p14:creationId xmlns:p14="http://schemas.microsoft.com/office/powerpoint/2010/main" val="2008818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BB88CF-BE2D-4845-8B45-12FE2E233411}"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32</a:t>
            </a:fld>
            <a:endParaRPr lang="en-US"/>
          </a:p>
        </p:txBody>
      </p:sp>
      <p:sp>
        <p:nvSpPr>
          <p:cNvPr id="5" name="TextBox 4">
            <a:extLst>
              <a:ext uri="{FF2B5EF4-FFF2-40B4-BE49-F238E27FC236}">
                <a16:creationId xmlns:a16="http://schemas.microsoft.com/office/drawing/2014/main" id="{E0C951E2-C779-4F37-B5F1-9452D19FFADF}"/>
              </a:ext>
            </a:extLst>
          </p:cNvPr>
          <p:cNvSpPr txBox="1"/>
          <p:nvPr/>
        </p:nvSpPr>
        <p:spPr>
          <a:xfrm>
            <a:off x="2286000" y="1919222"/>
            <a:ext cx="3962400" cy="646331"/>
          </a:xfrm>
          <a:prstGeom prst="rect">
            <a:avLst/>
          </a:prstGeom>
          <a:noFill/>
        </p:spPr>
        <p:txBody>
          <a:bodyPr wrap="square" rtlCol="0">
            <a:spAutoFit/>
          </a:bodyPr>
          <a:lstStyle/>
          <a:p>
            <a:pPr algn="ctr"/>
            <a:r>
              <a:rPr lang="en-US" sz="3600" dirty="0">
                <a:solidFill>
                  <a:srgbClr val="009BD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84195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E944-C21B-4160-9A2F-DA541E57A7B7}"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4</a:t>
            </a:fld>
            <a:endParaRPr lang="en-US"/>
          </a:p>
        </p:txBody>
      </p:sp>
      <p:grpSp>
        <p:nvGrpSpPr>
          <p:cNvPr id="11" name="Group 10"/>
          <p:cNvGrpSpPr/>
          <p:nvPr/>
        </p:nvGrpSpPr>
        <p:grpSpPr>
          <a:xfrm>
            <a:off x="533400" y="590550"/>
            <a:ext cx="8128564" cy="1314510"/>
            <a:chOff x="533400" y="590550"/>
            <a:chExt cx="8128564" cy="1314510"/>
          </a:xfrm>
        </p:grpSpPr>
        <mc:AlternateContent xmlns:mc="http://schemas.openxmlformats.org/markup-compatibility/2006" xmlns:a14="http://schemas.microsoft.com/office/drawing/2010/main">
          <mc:Choice Requires="a14">
            <p:sp>
              <p:nvSpPr>
                <p:cNvPr id="8" name="Rectangle 7"/>
                <p:cNvSpPr/>
                <p:nvPr/>
              </p:nvSpPr>
              <p:spPr>
                <a:xfrm>
                  <a:off x="533400" y="1504950"/>
                  <a:ext cx="8128564"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 Note -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a:rPr>
                            <m:t>𝑞</m:t>
                          </m:r>
                        </m:e>
                        <m:sub>
                          <m:r>
                            <a:rPr lang="en-US" sz="2000" b="0" i="1" dirty="0" smtClean="0">
                              <a:latin typeface="Cambria Math"/>
                            </a:rPr>
                            <m:t>0</m:t>
                          </m:r>
                        </m:sub>
                      </m:sSub>
                      <m:r>
                        <a:rPr lang="en-US" sz="2000" i="1" dirty="0" smtClean="0">
                          <a:latin typeface="Cambria Math"/>
                        </a:rPr>
                        <m:t> </m:t>
                      </m:r>
                    </m:oMath>
                  </a14:m>
                  <a:r>
                    <a:rPr lang="en-US" sz="2000" dirty="0">
                      <a:latin typeface="Times New Roman" panose="02020603050405020304" pitchFamily="18" charset="0"/>
                      <a:cs typeface="Times New Roman" panose="02020603050405020304" pitchFamily="18" charset="0"/>
                    </a:rPr>
                    <a:t>has been replaced by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 which need not be a mere test charge.</a:t>
                  </a:r>
                </a:p>
              </p:txBody>
            </p:sp>
          </mc:Choice>
          <mc:Fallback xmlns="">
            <p:sp>
              <p:nvSpPr>
                <p:cNvPr id="8" name="Rectangle 7"/>
                <p:cNvSpPr>
                  <a:spLocks noRot="1" noChangeAspect="1" noMove="1" noResize="1" noEditPoints="1" noAdjustHandles="1" noChangeArrowheads="1" noChangeShapeType="1" noTextEdit="1"/>
                </p:cNvSpPr>
                <p:nvPr/>
              </p:nvSpPr>
              <p:spPr>
                <a:xfrm>
                  <a:off x="533400" y="1504950"/>
                  <a:ext cx="8128564" cy="400110"/>
                </a:xfrm>
                <a:prstGeom prst="rect">
                  <a:avLst/>
                </a:prstGeom>
                <a:blipFill rotWithShape="1">
                  <a:blip r:embed="rId3"/>
                  <a:stretch>
                    <a:fillRect l="-75" t="-7576" b="-25758"/>
                  </a:stretch>
                </a:blipFill>
              </p:spPr>
              <p:txBody>
                <a:bodyPr/>
                <a:lstStyle/>
                <a:p>
                  <a:r>
                    <a:rPr lang="en-US">
                      <a:noFill/>
                    </a:rPr>
                    <a:t> </a:t>
                  </a:r>
                </a:p>
              </p:txBody>
            </p:sp>
          </mc:Fallback>
        </mc:AlternateContent>
        <p:grpSp>
          <p:nvGrpSpPr>
            <p:cNvPr id="10" name="Group 9"/>
            <p:cNvGrpSpPr/>
            <p:nvPr/>
          </p:nvGrpSpPr>
          <p:grpSpPr>
            <a:xfrm>
              <a:off x="1431573" y="590550"/>
              <a:ext cx="3216627" cy="693278"/>
              <a:chOff x="3362934" y="575930"/>
              <a:chExt cx="3216627" cy="693278"/>
            </a:xfrm>
          </p:grpSpPr>
          <mc:AlternateContent xmlns:mc="http://schemas.openxmlformats.org/markup-compatibility/2006" xmlns:a14="http://schemas.microsoft.com/office/drawing/2010/main">
            <mc:Choice Requires="a14">
              <p:sp>
                <p:nvSpPr>
                  <p:cNvPr id="7" name="TextBox 6"/>
                  <p:cNvSpPr txBox="1"/>
                  <p:nvPr/>
                </p:nvSpPr>
                <p:spPr>
                  <a:xfrm>
                    <a:off x="3362934" y="830921"/>
                    <a:ext cx="1086220" cy="437492"/>
                  </a:xfrm>
                  <a:prstGeom prst="rect">
                    <a:avLst/>
                  </a:prstGeom>
                  <a:solidFill>
                    <a:srgbClr val="FFFF00"/>
                  </a:solidFill>
                  <a:ln w="254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1" i="1" smtClean="0">
                                  <a:latin typeface="Cambria Math" panose="02040503050406030204" pitchFamily="18" charset="0"/>
                                </a:rPr>
                              </m:ctrlPr>
                            </m:accPr>
                            <m:e>
                              <m:r>
                                <a:rPr lang="en-US" sz="2000" b="1" i="0" smtClean="0">
                                  <a:latin typeface="Cambria Math"/>
                                </a:rPr>
                                <m:t>𝐅</m:t>
                              </m:r>
                            </m:e>
                          </m:acc>
                          <m:r>
                            <a:rPr lang="en-US" sz="2000" b="1" i="0" smtClean="0">
                              <a:latin typeface="Cambria Math"/>
                            </a:rPr>
                            <m:t>=</m:t>
                          </m:r>
                          <m:r>
                            <a:rPr lang="en-US" sz="2000" b="1" i="0" smtClean="0">
                              <a:latin typeface="Cambria Math"/>
                            </a:rPr>
                            <m:t>𝐪</m:t>
                          </m:r>
                          <m:acc>
                            <m:accPr>
                              <m:chr m:val="⃗"/>
                              <m:ctrlPr>
                                <a:rPr lang="en-US" sz="2000" b="1" i="1" smtClean="0">
                                  <a:latin typeface="Cambria Math" panose="02040503050406030204" pitchFamily="18" charset="0"/>
                                </a:rPr>
                              </m:ctrlPr>
                            </m:accPr>
                            <m:e>
                              <m:r>
                                <a:rPr lang="en-US" sz="2000" b="1" i="0" smtClean="0">
                                  <a:latin typeface="Cambria Math"/>
                                </a:rPr>
                                <m:t>𝐄</m:t>
                              </m:r>
                            </m:e>
                          </m:acc>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3362934" y="830921"/>
                    <a:ext cx="1086220" cy="437492"/>
                  </a:xfrm>
                  <a:prstGeom prst="rect">
                    <a:avLst/>
                  </a:prstGeom>
                  <a:blipFill rotWithShape="1">
                    <a:blip r:embed="rId4"/>
                    <a:stretch>
                      <a:fillRect t="-16000" b="-5333"/>
                    </a:stretch>
                  </a:blipFill>
                  <a:ln w="254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808610" y="575930"/>
                    <a:ext cx="1770951" cy="693278"/>
                  </a:xfrm>
                  <a:prstGeom prst="rect">
                    <a:avLst/>
                  </a:prstGeom>
                  <a:solidFill>
                    <a:schemeClr val="accent6"/>
                  </a:solidFill>
                  <a:ln w="254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a:rPr>
                            <m:t>𝐄</m:t>
                          </m:r>
                          <m:r>
                            <a:rPr lang="en-US" sz="2000" b="1" i="0" smtClean="0">
                              <a:latin typeface="Cambria Math"/>
                            </a:rPr>
                            <m:t>=</m:t>
                          </m:r>
                          <m:sSub>
                            <m:sSubPr>
                              <m:ctrlPr>
                                <a:rPr lang="en-US" sz="2000" b="1" i="1" smtClean="0">
                                  <a:latin typeface="Cambria Math" panose="02040503050406030204" pitchFamily="18" charset="0"/>
                                </a:rPr>
                              </m:ctrlPr>
                            </m:sSubPr>
                            <m:e>
                              <m:r>
                                <a:rPr lang="en-US" sz="2000" b="1" i="0" smtClean="0">
                                  <a:latin typeface="Cambria Math"/>
                                </a:rPr>
                                <m:t>𝐤</m:t>
                              </m:r>
                            </m:e>
                            <m:sub>
                              <m:r>
                                <a:rPr lang="en-US" sz="2000" b="1" i="0" smtClean="0">
                                  <a:latin typeface="Cambria Math"/>
                                </a:rPr>
                                <m:t>𝐞</m:t>
                              </m:r>
                            </m:sub>
                          </m:sSub>
                          <m:f>
                            <m:fPr>
                              <m:ctrlPr>
                                <a:rPr lang="en-US" sz="2000" b="1" i="1" smtClean="0">
                                  <a:latin typeface="Cambria Math" panose="02040503050406030204" pitchFamily="18" charset="0"/>
                                </a:rPr>
                              </m:ctrlPr>
                            </m:fPr>
                            <m:num>
                              <m:d>
                                <m:dPr>
                                  <m:begChr m:val="|"/>
                                  <m:endChr m:val="|"/>
                                  <m:ctrlPr>
                                    <a:rPr lang="en-US" sz="2000" b="1" i="1" smtClean="0">
                                      <a:latin typeface="Cambria Math" panose="02040503050406030204" pitchFamily="18" charset="0"/>
                                    </a:rPr>
                                  </m:ctrlPr>
                                </m:dPr>
                                <m:e>
                                  <m:r>
                                    <a:rPr lang="en-US" sz="2000" b="1" i="0" smtClean="0">
                                      <a:latin typeface="Cambria Math"/>
                                    </a:rPr>
                                    <m:t>𝐪</m:t>
                                  </m:r>
                                </m:e>
                              </m:d>
                            </m:num>
                            <m:den>
                              <m:sSup>
                                <m:sSupPr>
                                  <m:ctrlPr>
                                    <a:rPr lang="en-US" sz="2000" b="1" i="1" smtClean="0">
                                      <a:latin typeface="Cambria Math" panose="02040503050406030204" pitchFamily="18" charset="0"/>
                                    </a:rPr>
                                  </m:ctrlPr>
                                </m:sSupPr>
                                <m:e>
                                  <m:r>
                                    <a:rPr lang="en-US" sz="2000" b="1" i="0" smtClean="0">
                                      <a:latin typeface="Cambria Math"/>
                                    </a:rPr>
                                    <m:t>𝐫</m:t>
                                  </m:r>
                                </m:e>
                                <m:sup>
                                  <m:r>
                                    <a:rPr lang="en-US" sz="2000" b="1" i="0" smtClean="0">
                                      <a:latin typeface="Cambria Math"/>
                                    </a:rPr>
                                    <m:t>𝟐</m:t>
                                  </m:r>
                                </m:sup>
                              </m:sSup>
                            </m:den>
                          </m:f>
                        </m:oMath>
                      </m:oMathPara>
                    </a14:m>
                    <a:endParaRPr lang="en-US"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4808610" y="575930"/>
                    <a:ext cx="1770951" cy="693278"/>
                  </a:xfrm>
                  <a:prstGeom prst="rect">
                    <a:avLst/>
                  </a:prstGeom>
                  <a:blipFill rotWithShape="1">
                    <a:blip r:embed="rId5"/>
                    <a:stretch>
                      <a:fillRect/>
                    </a:stretch>
                  </a:blipFill>
                  <a:ln w="25400">
                    <a:solidFill>
                      <a:srgbClr val="C00000"/>
                    </a:solidFill>
                  </a:ln>
                </p:spPr>
                <p:txBody>
                  <a:bodyPr/>
                  <a:lstStyle/>
                  <a:p>
                    <a:r>
                      <a:rPr lang="en-US">
                        <a:noFill/>
                      </a:rPr>
                      <a:t> </a:t>
                    </a:r>
                  </a:p>
                </p:txBody>
              </p:sp>
            </mc:Fallback>
          </mc:AlternateContent>
        </p:grpSp>
      </p:grpSp>
      <p:grpSp>
        <p:nvGrpSpPr>
          <p:cNvPr id="12" name="Group 11"/>
          <p:cNvGrpSpPr/>
          <p:nvPr/>
        </p:nvGrpSpPr>
        <p:grpSpPr>
          <a:xfrm>
            <a:off x="1011854" y="2045239"/>
            <a:ext cx="6663092" cy="2391435"/>
            <a:chOff x="2119914" y="2723614"/>
            <a:chExt cx="7976164" cy="1638770"/>
          </a:xfrm>
        </p:grpSpPr>
        <p:pic>
          <p:nvPicPr>
            <p:cNvPr id="5" name="Picture 4"/>
            <p:cNvPicPr/>
            <p:nvPr/>
          </p:nvPicPr>
          <p:blipFill rotWithShape="1">
            <a:blip r:embed="rId6" cstate="print">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l="7853" t="15262" r="69534" b="47197"/>
            <a:stretch/>
          </p:blipFill>
          <p:spPr bwMode="auto">
            <a:xfrm>
              <a:off x="2119914" y="2723614"/>
              <a:ext cx="4053522" cy="1638769"/>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6" cstate="print">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l="7853" t="52153" r="69534" b="10305"/>
            <a:stretch/>
          </p:blipFill>
          <p:spPr bwMode="auto">
            <a:xfrm>
              <a:off x="6042556" y="2723615"/>
              <a:ext cx="4053522" cy="1638769"/>
            </a:xfrm>
            <a:prstGeom prst="rect">
              <a:avLst/>
            </a:prstGeom>
            <a:ln>
              <a:noFill/>
            </a:ln>
            <a:extLst>
              <a:ext uri="{53640926-AAD7-44D8-BBD7-CCE9431645EC}">
                <a14:shadowObscured xmlns:a14="http://schemas.microsoft.com/office/drawing/2010/main"/>
              </a:ext>
            </a:extLst>
          </p:spPr>
        </p:pic>
      </p:grpSp>
      <p:sp>
        <p:nvSpPr>
          <p:cNvPr id="13" name="Rectangle 12"/>
          <p:cNvSpPr/>
          <p:nvPr/>
        </p:nvSpPr>
        <p:spPr>
          <a:xfrm>
            <a:off x="1066800" y="4402073"/>
            <a:ext cx="723900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Figure 15.11   A test charge </a:t>
            </a:r>
            <a:r>
              <a:rPr lang="en-US" i="1"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t>
            </a:r>
            <a:r>
              <a:rPr lang="en-US" i="1" dirty="0">
                <a:latin typeface="Times New Roman" panose="02020603050405020304" pitchFamily="18" charset="0"/>
                <a:cs typeface="Times New Roman" panose="02020603050405020304" pitchFamily="18" charset="0"/>
              </a:rPr>
              <a:t>P </a:t>
            </a:r>
            <a:r>
              <a:rPr lang="en-US" dirty="0">
                <a:latin typeface="Times New Roman" panose="02020603050405020304" pitchFamily="18" charset="0"/>
                <a:cs typeface="Times New Roman" panose="02020603050405020304" pitchFamily="18" charset="0"/>
              </a:rPr>
              <a:t>is a distance </a:t>
            </a:r>
            <a:r>
              <a:rPr lang="en-US" i="1"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from a point charge </a:t>
            </a:r>
            <a:r>
              <a:rPr lang="en-US" i="1" dirty="0">
                <a:latin typeface="Times New Roman" panose="02020603050405020304" pitchFamily="18" charset="0"/>
                <a:cs typeface="Times New Roman" panose="02020603050405020304" pitchFamily="18" charset="0"/>
              </a:rPr>
              <a:t>q.</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454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p:nvPr/>
        </p:nvPicPr>
        <p:blipFill rotWithShape="1">
          <a:blip r:embed="rId2" cstate="print">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l="43429" t="41199" r="24680" b="23015"/>
          <a:stretch/>
        </p:blipFill>
        <p:spPr bwMode="auto">
          <a:xfrm>
            <a:off x="838200" y="291227"/>
            <a:ext cx="5029200" cy="194309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25" name="Rectangle 24"/>
              <p:cNvSpPr/>
              <p:nvPr/>
            </p:nvSpPr>
            <p:spPr>
              <a:xfrm>
                <a:off x="533399" y="2120027"/>
                <a:ext cx="8153401"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Figure : 15.10</a:t>
                </a:r>
              </a:p>
              <a:p>
                <a:pPr marL="342900" indent="-342900" algn="just">
                  <a:buAutoNum type="alphaLcParenBoth"/>
                </a:pPr>
                <a:r>
                  <a:rPr lang="en-US" dirty="0">
                    <a:latin typeface="Times New Roman" panose="02020603050405020304" pitchFamily="18" charset="0"/>
                    <a:cs typeface="Times New Roman" panose="02020603050405020304" pitchFamily="18" charset="0"/>
                  </a:rPr>
                  <a:t>The electric field at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due to the negatively-charged sphere is </a:t>
                </a:r>
                <a:r>
                  <a:rPr lang="en-US" dirty="0">
                    <a:solidFill>
                      <a:srgbClr val="00B050"/>
                    </a:solidFill>
                    <a:latin typeface="Times New Roman" panose="02020603050405020304" pitchFamily="18" charset="0"/>
                    <a:cs typeface="Times New Roman" panose="02020603050405020304" pitchFamily="18" charset="0"/>
                  </a:rPr>
                  <a:t>downward</a:t>
                </a:r>
                <a:r>
                  <a:rPr lang="en-US" dirty="0">
                    <a:latin typeface="Times New Roman" panose="02020603050405020304" pitchFamily="18" charset="0"/>
                    <a:cs typeface="Times New Roman" panose="02020603050405020304" pitchFamily="18" charset="0"/>
                  </a:rPr>
                  <a:t>, </a:t>
                </a:r>
                <a:r>
                  <a:rPr lang="en-US" dirty="0">
                    <a:solidFill>
                      <a:srgbClr val="00B0F0"/>
                    </a:solidFill>
                    <a:latin typeface="Times New Roman" panose="02020603050405020304" pitchFamily="18" charset="0"/>
                    <a:cs typeface="Times New Roman" panose="02020603050405020304" pitchFamily="18" charset="0"/>
                  </a:rPr>
                  <a:t>toward the negative charge</a:t>
                </a:r>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 The electric field at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due to the positively-charged conducting sphere is </a:t>
                </a:r>
                <a:r>
                  <a:rPr lang="en-US" dirty="0">
                    <a:solidFill>
                      <a:srgbClr val="00B050"/>
                    </a:solidFill>
                    <a:latin typeface="Times New Roman" panose="02020603050405020304" pitchFamily="18" charset="0"/>
                    <a:cs typeface="Times New Roman" panose="02020603050405020304" pitchFamily="18" charset="0"/>
                  </a:rPr>
                  <a:t>upward</a:t>
                </a:r>
                <a:r>
                  <a:rPr lang="en-US" dirty="0">
                    <a:latin typeface="Times New Roman" panose="02020603050405020304" pitchFamily="18" charset="0"/>
                    <a:cs typeface="Times New Roman" panose="02020603050405020304" pitchFamily="18" charset="0"/>
                  </a:rPr>
                  <a:t>, </a:t>
                </a:r>
                <a:r>
                  <a:rPr lang="en-US" dirty="0">
                    <a:solidFill>
                      <a:srgbClr val="00B0F0"/>
                    </a:solidFill>
                    <a:latin typeface="Times New Roman" panose="02020603050405020304" pitchFamily="18" charset="0"/>
                    <a:cs typeface="Times New Roman" panose="02020603050405020304" pitchFamily="18" charset="0"/>
                  </a:rPr>
                  <a:t>away from the positive charge</a:t>
                </a:r>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 A test charge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a:cs typeface="Times New Roman" panose="02020603050405020304" pitchFamily="18" charset="0"/>
                          </a:rPr>
                          <m:t>𝑞</m:t>
                        </m:r>
                      </m:e>
                      <m:sub>
                        <m:r>
                          <a:rPr lang="en-US" b="0" i="1" smtClean="0">
                            <a:latin typeface="Cambria Math"/>
                            <a:cs typeface="Times New Roman" panose="02020603050405020304" pitchFamily="18" charset="0"/>
                          </a:rPr>
                          <m:t>0</m:t>
                        </m:r>
                      </m:sub>
                    </m:sSub>
                    <m:r>
                      <a:rPr lang="en-US" b="0" i="1" smtClean="0">
                        <a:latin typeface="Cambria Math"/>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placed at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will cause a rearrangement of charge on the sphere unless </a:t>
                </a:r>
                <a14:m>
                  <m:oMath xmlns:m="http://schemas.openxmlformats.org/officeDocument/2006/math">
                    <m:sSub>
                      <m:sSubPr>
                        <m:ctrlPr>
                          <a:rPr lang="en-US" i="1" smtClean="0">
                            <a:solidFill>
                              <a:srgbClr val="FF0000"/>
                            </a:solidFill>
                            <a:latin typeface="Cambria Math" panose="02040503050406030204" pitchFamily="18" charset="0"/>
                            <a:cs typeface="Times New Roman" panose="02020603050405020304" pitchFamily="18" charset="0"/>
                          </a:rPr>
                        </m:ctrlPr>
                      </m:sSubPr>
                      <m:e>
                        <m:r>
                          <a:rPr lang="en-US" b="0" i="1" smtClean="0">
                            <a:solidFill>
                              <a:srgbClr val="FF0000"/>
                            </a:solidFill>
                            <a:latin typeface="Cambria Math"/>
                            <a:cs typeface="Times New Roman" panose="02020603050405020304" pitchFamily="18" charset="0"/>
                          </a:rPr>
                          <m:t>𝑞</m:t>
                        </m:r>
                      </m:e>
                      <m:sub>
                        <m:r>
                          <a:rPr lang="en-US" b="0" i="1" smtClean="0">
                            <a:solidFill>
                              <a:srgbClr val="FF0000"/>
                            </a:solidFill>
                            <a:latin typeface="Cambria Math"/>
                            <a:cs typeface="Times New Roman" panose="02020603050405020304" pitchFamily="18" charset="0"/>
                          </a:rPr>
                          <m:t>0</m:t>
                        </m:r>
                      </m:sub>
                    </m:sSub>
                    <m:r>
                      <a:rPr lang="en-US" b="0" i="1" smtClean="0">
                        <a:solidFill>
                          <a:srgbClr val="FF0000"/>
                        </a:solidFill>
                        <a:latin typeface="Cambria Math"/>
                        <a:cs typeface="Times New Roman" panose="02020603050405020304" pitchFamily="18" charset="0"/>
                      </a:rPr>
                      <m:t> </m:t>
                    </m:r>
                  </m:oMath>
                </a14:m>
                <a:r>
                  <a:rPr lang="en-US" dirty="0">
                    <a:solidFill>
                      <a:srgbClr val="FF0000"/>
                    </a:solidFill>
                    <a:latin typeface="Times New Roman" panose="02020603050405020304" pitchFamily="18" charset="0"/>
                    <a:cs typeface="Times New Roman" panose="02020603050405020304" pitchFamily="18" charset="0"/>
                  </a:rPr>
                  <a:t>is negligibly</a:t>
                </a:r>
                <a:r>
                  <a:rPr lang="en-US" dirty="0">
                    <a:latin typeface="Times New Roman" panose="02020603050405020304" pitchFamily="18" charset="0"/>
                    <a:cs typeface="Times New Roman" panose="02020603050405020304" pitchFamily="18" charset="0"/>
                  </a:rPr>
                  <a:t> small </a:t>
                </a:r>
                <a:r>
                  <a:rPr lang="en-US" dirty="0">
                    <a:solidFill>
                      <a:srgbClr val="FF0000"/>
                    </a:solidFill>
                    <a:latin typeface="Times New Roman" panose="02020603050405020304" pitchFamily="18" charset="0"/>
                    <a:cs typeface="Times New Roman" panose="02020603050405020304" pitchFamily="18" charset="0"/>
                  </a:rPr>
                  <a:t>compared with the charge on the sphere.</a:t>
                </a:r>
              </a:p>
            </p:txBody>
          </p:sp>
        </mc:Choice>
        <mc:Fallback>
          <p:sp>
            <p:nvSpPr>
              <p:cNvPr id="25" name="Rectangle 24"/>
              <p:cNvSpPr>
                <a:spLocks noRot="1" noChangeAspect="1" noMove="1" noResize="1" noEditPoints="1" noAdjustHandles="1" noChangeArrowheads="1" noChangeShapeType="1" noTextEdit="1"/>
              </p:cNvSpPr>
              <p:nvPr/>
            </p:nvSpPr>
            <p:spPr>
              <a:xfrm>
                <a:off x="533399" y="2120027"/>
                <a:ext cx="8153401" cy="2585323"/>
              </a:xfrm>
              <a:prstGeom prst="rect">
                <a:avLst/>
              </a:prstGeom>
              <a:blipFill>
                <a:blip r:embed="rId4"/>
                <a:stretch>
                  <a:fillRect l="-598" t="-1415" r="-598" b="-283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BF22E596-0DF2-4E20-9A34-388050DCC0B3}" type="datetime1">
              <a:rPr lang="en-US" smtClean="0"/>
              <a:t>5/24/2022</a:t>
            </a:fld>
            <a:endParaRPr lang="en-US"/>
          </a:p>
        </p:txBody>
      </p:sp>
      <p:sp>
        <p:nvSpPr>
          <p:cNvPr id="4" name="Footer Placeholder 3"/>
          <p:cNvSpPr>
            <a:spLocks noGrp="1"/>
          </p:cNvSpPr>
          <p:nvPr>
            <p:ph type="ftr" sz="quarter" idx="11"/>
          </p:nvPr>
        </p:nvSpPr>
        <p:spPr/>
        <p:txBody>
          <a:bodyPr/>
          <a:lstStyle/>
          <a:p>
            <a:r>
              <a:rPr lang="en-US"/>
              <a:t>Topic 15/Physics Department / UCSY</a:t>
            </a:r>
          </a:p>
        </p:txBody>
      </p:sp>
      <p:sp>
        <p:nvSpPr>
          <p:cNvPr id="5" name="Slide Number Placeholder 4"/>
          <p:cNvSpPr>
            <a:spLocks noGrp="1"/>
          </p:cNvSpPr>
          <p:nvPr>
            <p:ph type="sldNum" sz="quarter" idx="12"/>
          </p:nvPr>
        </p:nvSpPr>
        <p:spPr/>
        <p:txBody>
          <a:bodyPr/>
          <a:lstStyle/>
          <a:p>
            <a:fld id="{707EF3C6-B130-421E-814F-9C07AF5FF370}" type="slidenum">
              <a:rPr lang="en-US" smtClean="0"/>
              <a:pPr/>
              <a:t>5</a:t>
            </a:fld>
            <a:endParaRPr lang="en-US"/>
          </a:p>
        </p:txBody>
      </p:sp>
    </p:spTree>
    <p:extLst>
      <p:ext uri="{BB962C8B-B14F-4D97-AF65-F5344CB8AC3E}">
        <p14:creationId xmlns:p14="http://schemas.microsoft.com/office/powerpoint/2010/main" val="3569190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53682" y="2667909"/>
            <a:ext cx="8333118" cy="1263773"/>
            <a:chOff x="206992" y="4749800"/>
            <a:chExt cx="8333118" cy="1685030"/>
          </a:xfrm>
        </p:grpSpPr>
        <p:sp>
          <p:nvSpPr>
            <p:cNvPr id="7" name="Rectangle 6"/>
            <p:cNvSpPr/>
            <p:nvPr/>
          </p:nvSpPr>
          <p:spPr>
            <a:xfrm>
              <a:off x="220641" y="4749800"/>
              <a:ext cx="1443665" cy="49244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Answer - (c)</a:t>
              </a:r>
              <a:r>
                <a:rPr lang="en-US" dirty="0">
                  <a:latin typeface="Times New Roman" panose="02020603050405020304" pitchFamily="18" charset="0"/>
                  <a:cs typeface="Times New Roman" panose="02020603050405020304" pitchFamily="18" charset="0"/>
                </a:rPr>
                <a:t> </a:t>
              </a:r>
            </a:p>
          </p:txBody>
        </p:sp>
        <p:sp>
          <p:nvSpPr>
            <p:cNvPr id="8" name="Rectangle 7"/>
            <p:cNvSpPr/>
            <p:nvPr/>
          </p:nvSpPr>
          <p:spPr>
            <a:xfrm>
              <a:off x="206992" y="5203724"/>
              <a:ext cx="8333118" cy="123110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electric field at point P is due to charges other than the test charge. Thus, it is unchanged when the test charge is altered. However, the direction of the force this field exerts on the test change is reversed when the sign of the test charge is changed.</a:t>
              </a:r>
            </a:p>
          </p:txBody>
        </p:sp>
      </p:grpSp>
      <p:grpSp>
        <p:nvGrpSpPr>
          <p:cNvPr id="3" name="Group 2"/>
          <p:cNvGrpSpPr/>
          <p:nvPr/>
        </p:nvGrpSpPr>
        <p:grpSpPr>
          <a:xfrm>
            <a:off x="378728" y="575098"/>
            <a:ext cx="8308072" cy="1854841"/>
            <a:chOff x="212680" y="2996678"/>
            <a:chExt cx="8334260" cy="2473120"/>
          </a:xfrm>
        </p:grpSpPr>
        <p:sp>
          <p:nvSpPr>
            <p:cNvPr id="4" name="Rectangle 3"/>
            <p:cNvSpPr/>
            <p:nvPr/>
          </p:nvSpPr>
          <p:spPr>
            <a:xfrm>
              <a:off x="212680" y="2996678"/>
              <a:ext cx="1915909" cy="566309"/>
            </a:xfrm>
            <a:prstGeom prst="rect">
              <a:avLst/>
            </a:prstGeom>
          </p:spPr>
          <p:txBody>
            <a:bodyPr wrap="none">
              <a:spAutoFit/>
            </a:bodyPr>
            <a:lstStyle/>
            <a:p>
              <a:pPr>
                <a:lnSpc>
                  <a:spcPct val="120000"/>
                </a:lnSpc>
              </a:pPr>
              <a:r>
                <a:rPr lang="en-US" b="1" u="sng" dirty="0">
                  <a:latin typeface="Times New Roman" panose="02020603050405020304" pitchFamily="18" charset="0"/>
                  <a:cs typeface="Times New Roman" panose="02020603050405020304" pitchFamily="18" charset="0"/>
                </a:rPr>
                <a:t>Quick Quiz - 15.3</a:t>
              </a:r>
            </a:p>
          </p:txBody>
        </p:sp>
        <mc:AlternateContent xmlns:mc="http://schemas.openxmlformats.org/markup-compatibility/2006" xmlns:a14="http://schemas.microsoft.com/office/drawing/2010/main">
          <mc:Choice Requires="a14">
            <p:sp>
              <p:nvSpPr>
                <p:cNvPr id="5" name="Rectangle 4"/>
                <p:cNvSpPr/>
                <p:nvPr/>
              </p:nvSpPr>
              <p:spPr>
                <a:xfrm>
                  <a:off x="220641" y="3500028"/>
                  <a:ext cx="8326299" cy="196977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test charge of </a:t>
                  </a:r>
                  <a14:m>
                    <m:oMath xmlns:m="http://schemas.openxmlformats.org/officeDocument/2006/math">
                      <m:r>
                        <a:rPr lang="en-US" b="0" i="0" smtClean="0">
                          <a:latin typeface="Cambria Math"/>
                          <a:cs typeface="Times New Roman" panose="02020603050405020304" pitchFamily="18" charset="0"/>
                        </a:rPr>
                        <m:t>+3</m:t>
                      </m:r>
                      <m:r>
                        <m:rPr>
                          <m:sty m:val="p"/>
                        </m:rPr>
                        <a:rPr lang="en-US" b="0" i="0" smtClean="0">
                          <a:latin typeface="Cambria Math"/>
                          <a:ea typeface="Cambria Math"/>
                          <a:cs typeface="Times New Roman" panose="02020603050405020304" pitchFamily="18" charset="0"/>
                        </a:rPr>
                        <m:t>μC</m:t>
                      </m:r>
                    </m:oMath>
                  </a14:m>
                  <a:r>
                    <a:rPr lang="en-US" dirty="0">
                      <a:latin typeface="Times New Roman" panose="02020603050405020304" pitchFamily="18" charset="0"/>
                      <a:cs typeface="Times New Roman" panose="02020603050405020304" pitchFamily="18" charset="0"/>
                    </a:rPr>
                    <a:t> is at a point </a:t>
                  </a:r>
                  <a:r>
                    <a:rPr lang="en-US" i="1" dirty="0">
                      <a:latin typeface="Times New Roman" panose="02020603050405020304" pitchFamily="18" charset="0"/>
                      <a:cs typeface="Times New Roman" panose="02020603050405020304" pitchFamily="18" charset="0"/>
                    </a:rPr>
                    <a:t>P </a:t>
                  </a:r>
                  <a:r>
                    <a:rPr lang="en-US" dirty="0">
                      <a:latin typeface="Times New Roman" panose="02020603050405020304" pitchFamily="18" charset="0"/>
                      <a:cs typeface="Times New Roman" panose="02020603050405020304" pitchFamily="18" charset="0"/>
                    </a:rPr>
                    <a:t>where the electric field due to other charges is directed to the right and has a magnitude of </a:t>
                  </a:r>
                  <a14:m>
                    <m:oMath xmlns:m="http://schemas.openxmlformats.org/officeDocument/2006/math">
                      <m:r>
                        <a:rPr lang="en-US" b="0" i="1" smtClean="0">
                          <a:latin typeface="Cambria Math"/>
                          <a:cs typeface="Times New Roman" panose="02020603050405020304" pitchFamily="18" charset="0"/>
                        </a:rPr>
                        <m:t>4</m:t>
                      </m:r>
                      <m:r>
                        <a:rPr lang="en-US" b="0" i="1" smtClean="0">
                          <a:latin typeface="Cambria Math"/>
                          <a:ea typeface="Cambria Math"/>
                          <a:cs typeface="Times New Roman" panose="02020603050405020304" pitchFamily="18" charset="0"/>
                        </a:rPr>
                        <m:t>×</m:t>
                      </m:r>
                      <m:sSup>
                        <m:sSupPr>
                          <m:ctrlPr>
                            <a:rPr lang="en-US" b="0" i="1" smtClean="0">
                              <a:latin typeface="Cambria Math" panose="02040503050406030204" pitchFamily="18" charset="0"/>
                              <a:ea typeface="Cambria Math"/>
                              <a:cs typeface="Times New Roman" panose="02020603050405020304" pitchFamily="18" charset="0"/>
                            </a:rPr>
                          </m:ctrlPr>
                        </m:sSupPr>
                        <m:e>
                          <m:r>
                            <a:rPr lang="en-US" b="0" i="1" smtClean="0">
                              <a:latin typeface="Cambria Math"/>
                              <a:ea typeface="Cambria Math"/>
                              <a:cs typeface="Times New Roman" panose="02020603050405020304" pitchFamily="18" charset="0"/>
                            </a:rPr>
                            <m:t>10</m:t>
                          </m:r>
                        </m:e>
                        <m:sup>
                          <m:r>
                            <a:rPr lang="en-US" b="0" i="1" smtClean="0">
                              <a:latin typeface="Cambria Math"/>
                              <a:ea typeface="Cambria Math"/>
                              <a:cs typeface="Times New Roman" panose="02020603050405020304" pitchFamily="18" charset="0"/>
                            </a:rPr>
                            <m:t>6</m:t>
                          </m:r>
                        </m:sup>
                      </m:sSup>
                    </m:oMath>
                  </a14:m>
                  <a:r>
                    <a:rPr lang="en-US" dirty="0">
                      <a:latin typeface="Times New Roman" panose="02020603050405020304" pitchFamily="18" charset="0"/>
                      <a:cs typeface="Times New Roman" panose="02020603050405020304" pitchFamily="18" charset="0"/>
                    </a:rPr>
                    <a:t>N/C. If the test charge is replaced with a charge of </a:t>
                  </a:r>
                  <a14:m>
                    <m:oMath xmlns:m="http://schemas.openxmlformats.org/officeDocument/2006/math">
                      <m:r>
                        <a:rPr lang="en-US" b="0" i="0" smtClean="0">
                          <a:latin typeface="Cambria Math"/>
                          <a:cs typeface="Times New Roman" panose="02020603050405020304" pitchFamily="18" charset="0"/>
                        </a:rPr>
                        <m:t>−3</m:t>
                      </m:r>
                      <m:r>
                        <m:rPr>
                          <m:sty m:val="p"/>
                        </m:rPr>
                        <a:rPr lang="en-US" b="0" i="0" smtClean="0">
                          <a:latin typeface="Cambria Math"/>
                          <a:ea typeface="Cambria Math"/>
                          <a:cs typeface="Times New Roman" panose="02020603050405020304" pitchFamily="18" charset="0"/>
                        </a:rPr>
                        <m:t>μC</m:t>
                      </m:r>
                    </m:oMath>
                  </a14:m>
                  <a:r>
                    <a:rPr lang="en-US" dirty="0">
                      <a:latin typeface="Times New Roman" panose="02020603050405020304" pitchFamily="18" charset="0"/>
                      <a:cs typeface="Times New Roman" panose="02020603050405020304" pitchFamily="18" charset="0"/>
                    </a:rPr>
                    <a:t>, the electric field at </a:t>
                  </a:r>
                  <a:r>
                    <a:rPr lang="en-US" i="1" dirty="0">
                      <a:latin typeface="Times New Roman" panose="02020603050405020304" pitchFamily="18" charset="0"/>
                      <a:cs typeface="Times New Roman" panose="02020603050405020304" pitchFamily="18" charset="0"/>
                    </a:rPr>
                    <a:t>P </a:t>
                  </a:r>
                  <a:r>
                    <a:rPr lang="en-US" dirty="0">
                      <a:latin typeface="Times New Roman" panose="02020603050405020304" pitchFamily="18" charset="0"/>
                      <a:cs typeface="Times New Roman" panose="02020603050405020304" pitchFamily="18" charset="0"/>
                    </a:rPr>
                    <a:t>(a) has the same magnitude as before but changes direction (b) increases in magnitude and changes direction (c) remains the same or (d) decreases in magnitude and changes direction.</a:t>
                  </a:r>
                </a:p>
              </p:txBody>
            </p:sp>
          </mc:Choice>
          <mc:Fallback xmlns="">
            <p:sp>
              <p:nvSpPr>
                <p:cNvPr id="5" name="Rectangle 4"/>
                <p:cNvSpPr>
                  <a:spLocks noRot="1" noChangeAspect="1" noMove="1" noResize="1" noEditPoints="1" noAdjustHandles="1" noChangeArrowheads="1" noChangeShapeType="1" noTextEdit="1"/>
                </p:cNvSpPr>
                <p:nvPr/>
              </p:nvSpPr>
              <p:spPr>
                <a:xfrm>
                  <a:off x="220641" y="3500028"/>
                  <a:ext cx="8326299" cy="1969770"/>
                </a:xfrm>
                <a:prstGeom prst="rect">
                  <a:avLst/>
                </a:prstGeom>
                <a:blipFill rotWithShape="1">
                  <a:blip r:embed="rId2"/>
                  <a:stretch>
                    <a:fillRect l="-587" t="-2058" r="-1322" b="-5350"/>
                  </a:stretch>
                </a:blipFill>
              </p:spPr>
              <p:txBody>
                <a:bodyPr/>
                <a:lstStyle/>
                <a:p>
                  <a:r>
                    <a:rPr lang="en-US">
                      <a:noFill/>
                    </a:rPr>
                    <a:t> </a:t>
                  </a:r>
                </a:p>
              </p:txBody>
            </p:sp>
          </mc:Fallback>
        </mc:AlternateContent>
      </p:grpSp>
      <p:sp>
        <p:nvSpPr>
          <p:cNvPr id="11" name="Date Placeholder 10"/>
          <p:cNvSpPr>
            <a:spLocks noGrp="1"/>
          </p:cNvSpPr>
          <p:nvPr>
            <p:ph type="dt" sz="half" idx="10"/>
          </p:nvPr>
        </p:nvSpPr>
        <p:spPr/>
        <p:txBody>
          <a:bodyPr/>
          <a:lstStyle/>
          <a:p>
            <a:fld id="{1DB50CEB-29C6-4DB1-96B9-62B63FA822A3}" type="datetime1">
              <a:rPr lang="en-US" smtClean="0"/>
              <a:t>5/24/2022</a:t>
            </a:fld>
            <a:endParaRPr lang="en-US"/>
          </a:p>
        </p:txBody>
      </p:sp>
      <p:sp>
        <p:nvSpPr>
          <p:cNvPr id="12" name="Footer Placeholder 11"/>
          <p:cNvSpPr>
            <a:spLocks noGrp="1"/>
          </p:cNvSpPr>
          <p:nvPr>
            <p:ph type="ftr" sz="quarter" idx="11"/>
          </p:nvPr>
        </p:nvSpPr>
        <p:spPr/>
        <p:txBody>
          <a:bodyPr/>
          <a:lstStyle/>
          <a:p>
            <a:r>
              <a:rPr lang="en-US"/>
              <a:t>Topic 15/Physics Department / UCSY</a:t>
            </a:r>
          </a:p>
        </p:txBody>
      </p:sp>
      <p:sp>
        <p:nvSpPr>
          <p:cNvPr id="13" name="Slide Number Placeholder 12"/>
          <p:cNvSpPr>
            <a:spLocks noGrp="1"/>
          </p:cNvSpPr>
          <p:nvPr>
            <p:ph type="sldNum" sz="quarter" idx="12"/>
          </p:nvPr>
        </p:nvSpPr>
        <p:spPr/>
        <p:txBody>
          <a:bodyPr/>
          <a:lstStyle/>
          <a:p>
            <a:fld id="{707EF3C6-B130-421E-814F-9C07AF5FF370}" type="slidenum">
              <a:rPr lang="en-US" smtClean="0"/>
              <a:pPr/>
              <a:t>6</a:t>
            </a:fld>
            <a:endParaRPr lang="en-US"/>
          </a:p>
        </p:txBody>
      </p:sp>
    </p:spTree>
    <p:extLst>
      <p:ext uri="{BB962C8B-B14F-4D97-AF65-F5344CB8AC3E}">
        <p14:creationId xmlns:p14="http://schemas.microsoft.com/office/powerpoint/2010/main" val="425781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71462" y="222707"/>
            <a:ext cx="8542929" cy="1663243"/>
            <a:chOff x="228600" y="145018"/>
            <a:chExt cx="8239012" cy="1663243"/>
          </a:xfrm>
        </p:grpSpPr>
        <p:sp>
          <p:nvSpPr>
            <p:cNvPr id="2" name="Rectangle 1"/>
            <p:cNvSpPr/>
            <p:nvPr/>
          </p:nvSpPr>
          <p:spPr>
            <a:xfrm>
              <a:off x="228600" y="145018"/>
              <a:ext cx="1626676" cy="400110"/>
            </a:xfrm>
            <a:prstGeom prst="rect">
              <a:avLst/>
            </a:prstGeom>
          </p:spPr>
          <p:txBody>
            <a:bodyPr wrap="none">
              <a:spAutoFit/>
            </a:bodyPr>
            <a:lstStyle/>
            <a:p>
              <a:r>
                <a:rPr lang="en-US" sz="2000" b="1" u="sng" dirty="0">
                  <a:latin typeface="Times New Roman" panose="02020603050405020304" pitchFamily="18" charset="0"/>
                  <a:cs typeface="Times New Roman" panose="02020603050405020304" pitchFamily="18" charset="0"/>
                </a:rPr>
                <a:t>Example-15.5</a:t>
              </a:r>
              <a:endParaRPr lang="en-US" sz="2000" dirty="0"/>
            </a:p>
          </p:txBody>
        </p:sp>
        <mc:AlternateContent xmlns:mc="http://schemas.openxmlformats.org/markup-compatibility/2006" xmlns:a14="http://schemas.microsoft.com/office/drawing/2010/main">
          <mc:Choice Requires="a14">
            <p:sp>
              <p:nvSpPr>
                <p:cNvPr id="4" name="Rectangle 3"/>
                <p:cNvSpPr/>
                <p:nvPr/>
              </p:nvSpPr>
              <p:spPr>
                <a:xfrm>
                  <a:off x="228600" y="484822"/>
                  <a:ext cx="8239012" cy="1323439"/>
                </a:xfrm>
                <a:prstGeom prst="rect">
                  <a:avLst/>
                </a:prstGeom>
              </p:spPr>
              <p:txBody>
                <a:bodyPr wrap="square">
                  <a:spAutoFit/>
                </a:bodyPr>
                <a:lstStyle/>
                <a:p>
                  <a:pPr algn="just"/>
                  <a:r>
                    <a:rPr lang="en-US" sz="2000" dirty="0">
                      <a:solidFill>
                        <a:schemeClr val="tx1"/>
                      </a:solidFill>
                      <a:latin typeface="Times New Roman" pitchFamily="18" charset="0"/>
                      <a:cs typeface="Times New Roman" panose="02020603050405020304" pitchFamily="18" charset="0"/>
                    </a:rPr>
                    <a:t>Charge </a:t>
                  </a:r>
                  <a14:m>
                    <m:oMath xmlns:m="http://schemas.openxmlformats.org/officeDocument/2006/math">
                      <m:sSub>
                        <m:sSubPr>
                          <m:ctrlPr>
                            <a:rPr lang="en-US" sz="2000" i="1" smtClean="0">
                              <a:solidFill>
                                <a:schemeClr val="tx1"/>
                              </a:solidFill>
                              <a:latin typeface="Cambria Math" panose="02040503050406030204" pitchFamily="18" charset="0"/>
                              <a:cs typeface="Times New Roman" panose="02020603050405020304" pitchFamily="18" charset="0"/>
                            </a:rPr>
                          </m:ctrlPr>
                        </m:sSubPr>
                        <m:e>
                          <m:r>
                            <a:rPr lang="en-US" sz="2000" b="0" i="1" smtClean="0">
                              <a:solidFill>
                                <a:schemeClr val="tx1"/>
                              </a:solidFill>
                              <a:latin typeface="Cambria Math"/>
                              <a:cs typeface="Times New Roman" panose="02020603050405020304" pitchFamily="18" charset="0"/>
                            </a:rPr>
                            <m:t>𝑞</m:t>
                          </m:r>
                        </m:e>
                        <m:sub>
                          <m:r>
                            <a:rPr lang="en-US" sz="2000" b="0" i="1" smtClean="0">
                              <a:solidFill>
                                <a:schemeClr val="tx1"/>
                              </a:solidFill>
                              <a:latin typeface="Cambria Math"/>
                              <a:cs typeface="Times New Roman" panose="02020603050405020304" pitchFamily="18" charset="0"/>
                            </a:rPr>
                            <m:t>1</m:t>
                          </m:r>
                        </m:sub>
                      </m:sSub>
                      <m:r>
                        <a:rPr lang="en-US" sz="2000" b="0" i="1" smtClean="0">
                          <a:solidFill>
                            <a:schemeClr val="tx1"/>
                          </a:solidFill>
                          <a:latin typeface="Cambria Math"/>
                          <a:cs typeface="Times New Roman" panose="02020603050405020304" pitchFamily="18" charset="0"/>
                        </a:rPr>
                        <m:t>=</m:t>
                      </m:r>
                      <m:r>
                        <a:rPr lang="en-US" sz="2000" b="0" i="0" smtClean="0">
                          <a:solidFill>
                            <a:schemeClr val="tx1"/>
                          </a:solidFill>
                          <a:latin typeface="Cambria Math"/>
                          <a:cs typeface="Times New Roman" panose="02020603050405020304" pitchFamily="18" charset="0"/>
                        </a:rPr>
                        <m:t>7.00</m:t>
                      </m:r>
                      <m:r>
                        <m:rPr>
                          <m:sty m:val="p"/>
                        </m:rPr>
                        <a:rPr lang="en-US" sz="2000" i="0">
                          <a:solidFill>
                            <a:schemeClr val="tx1"/>
                          </a:solidFill>
                          <a:latin typeface="Cambria Math"/>
                          <a:ea typeface="Cambria Math"/>
                          <a:cs typeface="Times New Roman" panose="02020603050405020304" pitchFamily="18" charset="0"/>
                        </a:rPr>
                        <m:t>μ</m:t>
                      </m:r>
                      <m:r>
                        <m:rPr>
                          <m:sty m:val="p"/>
                        </m:rPr>
                        <a:rPr lang="en-US" sz="2000" b="0" i="0" smtClean="0">
                          <a:solidFill>
                            <a:schemeClr val="tx1"/>
                          </a:solidFill>
                          <a:latin typeface="Cambria Math"/>
                          <a:ea typeface="Cambria Math"/>
                          <a:cs typeface="Times New Roman" panose="02020603050405020304" pitchFamily="18" charset="0"/>
                        </a:rPr>
                        <m:t>C</m:t>
                      </m:r>
                      <m:r>
                        <a:rPr lang="en-US" sz="2000" b="0" i="1" smtClean="0">
                          <a:solidFill>
                            <a:schemeClr val="tx1"/>
                          </a:solidFill>
                          <a:latin typeface="Cambria Math"/>
                          <a:ea typeface="Cambria Math"/>
                          <a:cs typeface="Times New Roman" panose="02020603050405020304" pitchFamily="18" charset="0"/>
                        </a:rPr>
                        <m:t> </m:t>
                      </m:r>
                    </m:oMath>
                  </a14:m>
                  <a:r>
                    <a:rPr lang="en-US" sz="2000" dirty="0">
                      <a:solidFill>
                        <a:schemeClr val="tx1"/>
                      </a:solidFill>
                      <a:latin typeface="Times New Roman" panose="02020603050405020304" pitchFamily="18" charset="0"/>
                      <a:cs typeface="Times New Roman" panose="02020603050405020304" pitchFamily="18" charset="0"/>
                    </a:rPr>
                    <a:t>is at the origin and charge </a:t>
                  </a:r>
                  <a14:m>
                    <m:oMath xmlns:m="http://schemas.openxmlformats.org/officeDocument/2006/math">
                      <m:sSub>
                        <m:sSubPr>
                          <m:ctrlPr>
                            <a:rPr lang="en-US" sz="2000" i="1" smtClean="0">
                              <a:solidFill>
                                <a:schemeClr val="tx1"/>
                              </a:solidFill>
                              <a:latin typeface="Cambria Math" panose="02040503050406030204" pitchFamily="18" charset="0"/>
                              <a:cs typeface="Times New Roman" panose="02020603050405020304" pitchFamily="18" charset="0"/>
                            </a:rPr>
                          </m:ctrlPr>
                        </m:sSubPr>
                        <m:e>
                          <m:r>
                            <a:rPr lang="en-US" sz="2000" b="0" i="1" smtClean="0">
                              <a:solidFill>
                                <a:schemeClr val="tx1"/>
                              </a:solidFill>
                              <a:latin typeface="Cambria Math"/>
                              <a:cs typeface="Times New Roman" panose="02020603050405020304" pitchFamily="18" charset="0"/>
                            </a:rPr>
                            <m:t>𝑞</m:t>
                          </m:r>
                        </m:e>
                        <m:sub>
                          <m:r>
                            <a:rPr lang="en-US" sz="2000" b="0" i="1" smtClean="0">
                              <a:solidFill>
                                <a:schemeClr val="tx1"/>
                              </a:solidFill>
                              <a:latin typeface="Cambria Math"/>
                              <a:cs typeface="Times New Roman" panose="02020603050405020304" pitchFamily="18" charset="0"/>
                            </a:rPr>
                            <m:t>2</m:t>
                          </m:r>
                        </m:sub>
                      </m:sSub>
                      <m:r>
                        <a:rPr lang="en-US" sz="2000" b="0" i="1" smtClean="0">
                          <a:solidFill>
                            <a:schemeClr val="tx1"/>
                          </a:solidFill>
                          <a:latin typeface="Cambria Math"/>
                          <a:cs typeface="Times New Roman" panose="02020603050405020304" pitchFamily="18" charset="0"/>
                        </a:rPr>
                        <m:t>=−5.00</m:t>
                      </m:r>
                      <m:r>
                        <a:rPr lang="en-US" sz="2000" b="0" i="1" smtClean="0">
                          <a:solidFill>
                            <a:schemeClr val="tx1"/>
                          </a:solidFill>
                          <a:latin typeface="Cambria Math"/>
                          <a:ea typeface="Cambria Math"/>
                          <a:cs typeface="Times New Roman" panose="02020603050405020304" pitchFamily="18" charset="0"/>
                        </a:rPr>
                        <m:t>𝜇</m:t>
                      </m:r>
                      <m:r>
                        <a:rPr lang="en-US" sz="2000" b="0" i="1" smtClean="0">
                          <a:solidFill>
                            <a:schemeClr val="tx1"/>
                          </a:solidFill>
                          <a:latin typeface="Cambria Math"/>
                          <a:ea typeface="Cambria Math"/>
                          <a:cs typeface="Times New Roman" panose="02020603050405020304" pitchFamily="18" charset="0"/>
                        </a:rPr>
                        <m:t>𝐶</m:t>
                      </m:r>
                      <m:r>
                        <a:rPr lang="en-US" sz="2000" b="0" i="1" smtClean="0">
                          <a:solidFill>
                            <a:schemeClr val="tx1"/>
                          </a:solidFill>
                          <a:latin typeface="Cambria Math"/>
                          <a:ea typeface="Cambria Math"/>
                          <a:cs typeface="Times New Roman" panose="02020603050405020304" pitchFamily="18" charset="0"/>
                        </a:rPr>
                        <m:t> </m:t>
                      </m:r>
                    </m:oMath>
                  </a14:m>
                  <a:r>
                    <a:rPr lang="en-US" sz="2000" dirty="0">
                      <a:solidFill>
                        <a:schemeClr val="tx1"/>
                      </a:solidFill>
                      <a:latin typeface="Times New Roman" panose="02020603050405020304" pitchFamily="18" charset="0"/>
                      <a:cs typeface="Times New Roman" panose="02020603050405020304" pitchFamily="18" charset="0"/>
                    </a:rPr>
                    <a:t>is on the </a:t>
                  </a:r>
                  <a:r>
                    <a:rPr lang="en-US" sz="2000" i="1" dirty="0">
                      <a:solidFill>
                        <a:schemeClr val="tx1"/>
                      </a:solidFill>
                      <a:latin typeface="Times New Roman" panose="02020603050405020304" pitchFamily="18" charset="0"/>
                      <a:cs typeface="Times New Roman" panose="02020603050405020304" pitchFamily="18" charset="0"/>
                    </a:rPr>
                    <a:t>x </a:t>
                  </a:r>
                  <a:r>
                    <a:rPr lang="en-US" sz="2000" dirty="0">
                      <a:solidFill>
                        <a:schemeClr val="tx1"/>
                      </a:solidFill>
                      <a:latin typeface="Times New Roman" panose="02020603050405020304" pitchFamily="18" charset="0"/>
                      <a:cs typeface="Times New Roman" panose="02020603050405020304" pitchFamily="18" charset="0"/>
                    </a:rPr>
                    <a:t>- axis, 0.300 m from the origin. (a)</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Find the magnitude and direction of the electric field at point </a:t>
                  </a:r>
                  <a:r>
                    <a:rPr lang="en-US" sz="2000" i="1" dirty="0">
                      <a:solidFill>
                        <a:srgbClr val="FF0000"/>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 which has coordinates (0, 0.400) m. (b)</a:t>
                  </a:r>
                  <a:r>
                    <a:rPr lang="en-US" sz="2000" b="1" dirty="0">
                      <a:solidFill>
                        <a:schemeClr val="tx1"/>
                      </a:solidFill>
                      <a:latin typeface="Times New Roman" panose="02020603050405020304" pitchFamily="18" charset="0"/>
                      <a:cs typeface="Times New Roman" panose="02020603050405020304" pitchFamily="18" charset="0"/>
                    </a:rPr>
                    <a:t> </a:t>
                  </a:r>
                  <a:r>
                    <a:rPr lang="en-US" sz="2000" dirty="0">
                      <a:solidFill>
                        <a:srgbClr val="008A3E"/>
                      </a:solidFill>
                      <a:latin typeface="Times New Roman" panose="02020603050405020304" pitchFamily="18" charset="0"/>
                      <a:cs typeface="Times New Roman" panose="02020603050405020304" pitchFamily="18" charset="0"/>
                    </a:rPr>
                    <a:t>Find the force on a charge of </a:t>
                  </a:r>
                  <a14:m>
                    <m:oMath xmlns:m="http://schemas.openxmlformats.org/officeDocument/2006/math">
                      <m:r>
                        <a:rPr lang="en-US" sz="2000" b="0" i="1" smtClean="0">
                          <a:solidFill>
                            <a:srgbClr val="008A3E"/>
                          </a:solidFill>
                          <a:latin typeface="Cambria Math"/>
                          <a:cs typeface="Times New Roman" panose="02020603050405020304" pitchFamily="18" charset="0"/>
                        </a:rPr>
                        <m:t>2.00</m:t>
                      </m:r>
                      <m:r>
                        <a:rPr lang="en-US" sz="2000" b="0" i="1" smtClean="0">
                          <a:solidFill>
                            <a:srgbClr val="008A3E"/>
                          </a:solidFill>
                          <a:latin typeface="Cambria Math"/>
                          <a:ea typeface="Cambria Math"/>
                          <a:cs typeface="Times New Roman" panose="02020603050405020304" pitchFamily="18" charset="0"/>
                        </a:rPr>
                        <m:t>×</m:t>
                      </m:r>
                      <m:sSup>
                        <m:sSupPr>
                          <m:ctrlPr>
                            <a:rPr lang="en-US" sz="2000" b="0" i="1" smtClean="0">
                              <a:solidFill>
                                <a:srgbClr val="008A3E"/>
                              </a:solidFill>
                              <a:latin typeface="Cambria Math" panose="02040503050406030204" pitchFamily="18" charset="0"/>
                              <a:ea typeface="Cambria Math"/>
                              <a:cs typeface="Times New Roman" panose="02020603050405020304" pitchFamily="18" charset="0"/>
                            </a:rPr>
                          </m:ctrlPr>
                        </m:sSupPr>
                        <m:e>
                          <m:r>
                            <a:rPr lang="en-US" sz="2000" b="0" i="1" smtClean="0">
                              <a:solidFill>
                                <a:srgbClr val="008A3E"/>
                              </a:solidFill>
                              <a:latin typeface="Cambria Math"/>
                              <a:ea typeface="Cambria Math"/>
                              <a:cs typeface="Times New Roman" panose="02020603050405020304" pitchFamily="18" charset="0"/>
                            </a:rPr>
                            <m:t>10</m:t>
                          </m:r>
                        </m:e>
                        <m:sup>
                          <m:r>
                            <a:rPr lang="en-US" sz="2000" b="0" i="1" smtClean="0">
                              <a:solidFill>
                                <a:srgbClr val="008A3E"/>
                              </a:solidFill>
                              <a:latin typeface="Cambria Math"/>
                              <a:ea typeface="Cambria Math"/>
                              <a:cs typeface="Times New Roman" panose="02020603050405020304" pitchFamily="18" charset="0"/>
                            </a:rPr>
                            <m:t>−8</m:t>
                          </m:r>
                        </m:sup>
                      </m:sSup>
                      <m:r>
                        <a:rPr lang="en-US" sz="2000" b="0" i="1" smtClean="0">
                          <a:solidFill>
                            <a:srgbClr val="008A3E"/>
                          </a:solidFill>
                          <a:latin typeface="Cambria Math"/>
                          <a:ea typeface="Cambria Math"/>
                          <a:cs typeface="Times New Roman" panose="02020603050405020304" pitchFamily="18" charset="0"/>
                        </a:rPr>
                        <m:t>𝐶</m:t>
                      </m:r>
                      <m:r>
                        <a:rPr lang="en-US" sz="2000" b="0" i="1" smtClean="0">
                          <a:solidFill>
                            <a:schemeClr val="tx1"/>
                          </a:solidFill>
                          <a:latin typeface="Cambria Math"/>
                          <a:ea typeface="Cambria Math"/>
                          <a:cs typeface="Times New Roman" panose="02020603050405020304" pitchFamily="18" charset="0"/>
                        </a:rPr>
                        <m:t> </m:t>
                      </m:r>
                    </m:oMath>
                  </a14:m>
                  <a:r>
                    <a:rPr lang="en-US" sz="2000" dirty="0">
                      <a:solidFill>
                        <a:schemeClr val="tx1"/>
                      </a:solidFill>
                      <a:latin typeface="Times New Roman" panose="02020603050405020304" pitchFamily="18" charset="0"/>
                      <a:cs typeface="Times New Roman" panose="02020603050405020304" pitchFamily="18" charset="0"/>
                    </a:rPr>
                    <a:t>placed at </a:t>
                  </a:r>
                  <a:r>
                    <a:rPr lang="en-US" sz="2000" i="1" dirty="0">
                      <a:solidFill>
                        <a:schemeClr val="tx1"/>
                      </a:solidFill>
                      <a:latin typeface="Times New Roman" panose="02020603050405020304" pitchFamily="18" charset="0"/>
                      <a:cs typeface="Times New Roman" panose="02020603050405020304" pitchFamily="18" charset="0"/>
                    </a:rPr>
                    <a:t>P.</a:t>
                  </a:r>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484822"/>
                  <a:ext cx="8239012" cy="1323439"/>
                </a:xfrm>
                <a:prstGeom prst="rect">
                  <a:avLst/>
                </a:prstGeom>
                <a:blipFill rotWithShape="1">
                  <a:blip r:embed="rId2"/>
                  <a:stretch>
                    <a:fillRect l="-785" t="-2304" r="-714" b="-7373"/>
                  </a:stretch>
                </a:blipFill>
              </p:spPr>
              <p:txBody>
                <a:bodyPr/>
                <a:lstStyle/>
                <a:p>
                  <a:r>
                    <a:rPr lang="en-US">
                      <a:noFill/>
                    </a:rPr>
                    <a:t> </a:t>
                  </a:r>
                </a:p>
              </p:txBody>
            </p:sp>
          </mc:Fallback>
        </mc:AlternateContent>
      </p:grpSp>
      <p:pic>
        <p:nvPicPr>
          <p:cNvPr id="5" name="Picture 4"/>
          <p:cNvPicPr/>
          <p:nvPr/>
        </p:nvPicPr>
        <p:blipFill rotWithShape="1">
          <a:blip r:embed="rId3" cstate="print">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l="63943" t="27968" r="15063" b="17302"/>
          <a:stretch/>
        </p:blipFill>
        <p:spPr bwMode="auto">
          <a:xfrm>
            <a:off x="6172200" y="1552147"/>
            <a:ext cx="2642191" cy="3234852"/>
          </a:xfrm>
          <a:prstGeom prst="rect">
            <a:avLst/>
          </a:prstGeom>
          <a:ln>
            <a:noFill/>
          </a:ln>
          <a:extLst>
            <a:ext uri="{53640926-AAD7-44D8-BBD7-CCE9431645EC}">
              <a14:shadowObscured xmlns:a14="http://schemas.microsoft.com/office/drawing/2010/main"/>
            </a:ext>
          </a:extLst>
        </p:spPr>
      </p:pic>
      <p:sp>
        <p:nvSpPr>
          <p:cNvPr id="12" name="Date Placeholder 11"/>
          <p:cNvSpPr>
            <a:spLocks noGrp="1"/>
          </p:cNvSpPr>
          <p:nvPr>
            <p:ph type="dt" sz="half" idx="10"/>
          </p:nvPr>
        </p:nvSpPr>
        <p:spPr/>
        <p:txBody>
          <a:bodyPr/>
          <a:lstStyle/>
          <a:p>
            <a:fld id="{E6EC0B4A-013A-445C-BC4D-A9E493A826E8}" type="datetime1">
              <a:rPr lang="en-US" smtClean="0"/>
              <a:t>5/24/2022</a:t>
            </a:fld>
            <a:endParaRPr lang="en-US"/>
          </a:p>
        </p:txBody>
      </p:sp>
      <p:sp>
        <p:nvSpPr>
          <p:cNvPr id="15" name="Footer Placeholder 14"/>
          <p:cNvSpPr>
            <a:spLocks noGrp="1"/>
          </p:cNvSpPr>
          <p:nvPr>
            <p:ph type="ftr" sz="quarter" idx="11"/>
          </p:nvPr>
        </p:nvSpPr>
        <p:spPr/>
        <p:txBody>
          <a:bodyPr/>
          <a:lstStyle/>
          <a:p>
            <a:r>
              <a:rPr lang="en-US"/>
              <a:t>Topic 15/Physics Department / UCSY</a:t>
            </a:r>
          </a:p>
        </p:txBody>
      </p:sp>
      <p:sp>
        <p:nvSpPr>
          <p:cNvPr id="16" name="Slide Number Placeholder 15"/>
          <p:cNvSpPr>
            <a:spLocks noGrp="1"/>
          </p:cNvSpPr>
          <p:nvPr>
            <p:ph type="sldNum" sz="quarter" idx="12"/>
          </p:nvPr>
        </p:nvSpPr>
        <p:spPr/>
        <p:txBody>
          <a:bodyPr/>
          <a:lstStyle/>
          <a:p>
            <a:fld id="{707EF3C6-B130-421E-814F-9C07AF5FF370}" type="slidenum">
              <a:rPr lang="en-US" smtClean="0"/>
              <a:pPr/>
              <a:t>7</a:t>
            </a:fld>
            <a:endParaRPr lang="en-US"/>
          </a:p>
        </p:txBody>
      </p:sp>
      <p:grpSp>
        <p:nvGrpSpPr>
          <p:cNvPr id="21" name="Group 20"/>
          <p:cNvGrpSpPr/>
          <p:nvPr/>
        </p:nvGrpSpPr>
        <p:grpSpPr>
          <a:xfrm>
            <a:off x="381000" y="1809750"/>
            <a:ext cx="5272883" cy="2831145"/>
            <a:chOff x="381000" y="1885950"/>
            <a:chExt cx="5272883" cy="2831145"/>
          </a:xfrm>
        </p:grpSpPr>
        <mc:AlternateContent xmlns:mc="http://schemas.openxmlformats.org/markup-compatibility/2006" xmlns:a14="http://schemas.microsoft.com/office/drawing/2010/main">
          <mc:Choice Requires="a14">
            <p:sp>
              <p:nvSpPr>
                <p:cNvPr id="8" name="Rectangle 7"/>
                <p:cNvSpPr/>
                <p:nvPr/>
              </p:nvSpPr>
              <p:spPr>
                <a:xfrm>
                  <a:off x="400547" y="2266950"/>
                  <a:ext cx="1885453" cy="369332"/>
                </a:xfrm>
                <a:prstGeom prst="rect">
                  <a:avLst/>
                </a:prstGeom>
              </p:spPr>
              <p:txBody>
                <a:bodyPr wrap="none">
                  <a:spAutoFit/>
                </a:bodyPr>
                <a:lstStyle/>
                <a:p>
                  <a:r>
                    <a:rPr lang="en-US" dirty="0"/>
                    <a:t>(a)  E = ?  ,   </a:t>
                  </a:r>
                  <a14:m>
                    <m:oMath xmlns:m="http://schemas.openxmlformats.org/officeDocument/2006/math">
                      <m:r>
                        <a:rPr lang="en-US" i="1">
                          <a:latin typeface="Cambria Math"/>
                          <a:ea typeface="Cambria Math"/>
                        </a:rPr>
                        <m:t>∅=?</m:t>
                      </m:r>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00547" y="2266950"/>
                  <a:ext cx="1885453" cy="369332"/>
                </a:xfrm>
                <a:prstGeom prst="rect">
                  <a:avLst/>
                </a:prstGeom>
                <a:blipFill rotWithShape="1">
                  <a:blip r:embed="rId5"/>
                  <a:stretch>
                    <a:fillRect l="-2913" t="-8197" b="-24590"/>
                  </a:stretch>
                </a:blipFill>
              </p:spPr>
              <p:txBody>
                <a:bodyPr/>
                <a:lstStyle/>
                <a:p>
                  <a:r>
                    <a:rPr lang="en-US">
                      <a:noFill/>
                    </a:rPr>
                    <a:t> </a:t>
                  </a:r>
                </a:p>
              </p:txBody>
            </p:sp>
          </mc:Fallback>
        </mc:AlternateContent>
        <p:grpSp>
          <p:nvGrpSpPr>
            <p:cNvPr id="10" name="Group 9"/>
            <p:cNvGrpSpPr/>
            <p:nvPr/>
          </p:nvGrpSpPr>
          <p:grpSpPr>
            <a:xfrm>
              <a:off x="381000" y="1885950"/>
              <a:ext cx="5272883" cy="2831145"/>
              <a:chOff x="381000" y="2181016"/>
              <a:chExt cx="5272883" cy="2831145"/>
            </a:xfrm>
          </p:grpSpPr>
          <p:grpSp>
            <p:nvGrpSpPr>
              <p:cNvPr id="6" name="Group 5"/>
              <p:cNvGrpSpPr/>
              <p:nvPr/>
            </p:nvGrpSpPr>
            <p:grpSpPr>
              <a:xfrm>
                <a:off x="381000" y="2181016"/>
                <a:ext cx="5020362" cy="2831145"/>
                <a:chOff x="-17895" y="1564700"/>
                <a:chExt cx="5020362" cy="3774864"/>
              </a:xfrm>
            </p:grpSpPr>
            <p:sp>
              <p:nvSpPr>
                <p:cNvPr id="7" name="TextBox 6"/>
                <p:cNvSpPr txBox="1"/>
                <p:nvPr/>
              </p:nvSpPr>
              <p:spPr>
                <a:xfrm>
                  <a:off x="-17895" y="1564700"/>
                  <a:ext cx="5020362" cy="5334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Solution, </a:t>
                  </a:r>
                </a:p>
              </p:txBody>
            </p:sp>
            <p:grpSp>
              <p:nvGrpSpPr>
                <p:cNvPr id="14" name="Group 13"/>
                <p:cNvGrpSpPr/>
                <p:nvPr/>
              </p:nvGrpSpPr>
              <p:grpSpPr>
                <a:xfrm>
                  <a:off x="252600" y="2557959"/>
                  <a:ext cx="3742948" cy="2781605"/>
                  <a:chOff x="-64501" y="2739608"/>
                  <a:chExt cx="3742948" cy="2781605"/>
                </a:xfrm>
              </p:grpSpPr>
              <mc:AlternateContent xmlns:mc="http://schemas.openxmlformats.org/markup-compatibility/2006" xmlns:a14="http://schemas.microsoft.com/office/drawing/2010/main">
                <mc:Choice Requires="a14">
                  <p:sp>
                    <p:nvSpPr>
                      <p:cNvPr id="9" name="Rectangle 8"/>
                      <p:cNvSpPr/>
                      <p:nvPr/>
                    </p:nvSpPr>
                    <p:spPr>
                      <a:xfrm>
                        <a:off x="35371" y="2739608"/>
                        <a:ext cx="1432122" cy="897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k</m:t>
                                  </m:r>
                                </m:e>
                                <m:sub>
                                  <m:r>
                                    <m:rPr>
                                      <m:sty m:val="p"/>
                                    </m:rPr>
                                    <a:rPr lang="en-US" b="0" i="0" smtClean="0">
                                      <a:solidFill>
                                        <a:prstClr val="black"/>
                                      </a:solidFill>
                                      <a:latin typeface="Cambria Math"/>
                                    </a:rPr>
                                    <m:t>e</m:t>
                                  </m:r>
                                </m:sub>
                              </m:sSub>
                              <m:f>
                                <m:fPr>
                                  <m:ctrlPr>
                                    <a:rPr lang="en-US" b="0" i="1" smtClean="0">
                                      <a:solidFill>
                                        <a:prstClr val="black"/>
                                      </a:solidFill>
                                      <a:latin typeface="Cambria Math" panose="02040503050406030204" pitchFamily="18" charset="0"/>
                                    </a:rPr>
                                  </m:ctrlPr>
                                </m:fPr>
                                <m:num>
                                  <m:d>
                                    <m:dPr>
                                      <m:begChr m:val="|"/>
                                      <m:endChr m:val="|"/>
                                      <m:ctrlPr>
                                        <a:rPr lang="en-US" b="0" i="1" smtClean="0">
                                          <a:solidFill>
                                            <a:prstClr val="black"/>
                                          </a:solidFill>
                                          <a:latin typeface="Cambria Math" panose="02040503050406030204" pitchFamily="18" charset="0"/>
                                        </a:rPr>
                                      </m:ctrlPr>
                                    </m:d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q</m:t>
                                          </m:r>
                                        </m:e>
                                        <m:sub>
                                          <m:r>
                                            <a:rPr lang="en-US" b="0" i="0" smtClean="0">
                                              <a:solidFill>
                                                <a:prstClr val="black"/>
                                              </a:solidFill>
                                              <a:latin typeface="Cambria Math"/>
                                            </a:rPr>
                                            <m:t>1</m:t>
                                          </m:r>
                                        </m:sub>
                                      </m:sSub>
                                    </m:e>
                                  </m:d>
                                </m:num>
                                <m:den>
                                  <m:sSup>
                                    <m:sSupPr>
                                      <m:ctrlPr>
                                        <a:rPr lang="en-US" b="0" i="1" smtClean="0">
                                          <a:solidFill>
                                            <a:prstClr val="black"/>
                                          </a:solidFill>
                                          <a:latin typeface="Cambria Math" panose="02040503050406030204" pitchFamily="18" charset="0"/>
                                        </a:rPr>
                                      </m:ctrlPr>
                                    </m:sSup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r</m:t>
                                          </m:r>
                                        </m:e>
                                        <m:sub>
                                          <m:r>
                                            <a:rPr lang="en-US" b="0" i="0" smtClean="0">
                                              <a:solidFill>
                                                <a:prstClr val="black"/>
                                              </a:solidFill>
                                              <a:latin typeface="Cambria Math"/>
                                            </a:rPr>
                                            <m:t>1</m:t>
                                          </m:r>
                                        </m:sub>
                                      </m:sSub>
                                    </m:e>
                                    <m:sup>
                                      <m:r>
                                        <a:rPr lang="en-US" b="0" i="0" smtClean="0">
                                          <a:solidFill>
                                            <a:prstClr val="black"/>
                                          </a:solidFill>
                                          <a:latin typeface="Cambria Math"/>
                                        </a:rPr>
                                        <m:t>2</m:t>
                                      </m:r>
                                    </m:sup>
                                  </m:sSup>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5371" y="2739608"/>
                        <a:ext cx="1432122" cy="89751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777" y="4372575"/>
                        <a:ext cx="243175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r>
                                    <m:rPr>
                                      <m:sty m:val="p"/>
                                    </m:rPr>
                                    <a:rPr lang="en-US" b="0" i="0" smtClean="0">
                                      <a:solidFill>
                                        <a:prstClr val="black"/>
                                      </a:solidFill>
                                      <a:latin typeface="Cambria Math"/>
                                    </a:rPr>
                                    <m:t>x</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sub>
                              </m:sSub>
                              <m:func>
                                <m:funcPr>
                                  <m:ctrlPr>
                                    <a:rPr lang="en-US" b="0" i="1" smtClean="0">
                                      <a:solidFill>
                                        <a:prstClr val="black"/>
                                      </a:solidFill>
                                      <a:latin typeface="Cambria Math" panose="02040503050406030204" pitchFamily="18" charset="0"/>
                                    </a:rPr>
                                  </m:ctrlPr>
                                </m:funcPr>
                                <m:fName>
                                  <m:r>
                                    <m:rPr>
                                      <m:sty m:val="p"/>
                                    </m:rPr>
                                    <a:rPr lang="en-US" b="0" i="0" smtClean="0">
                                      <a:solidFill>
                                        <a:prstClr val="black"/>
                                      </a:solidFill>
                                      <a:latin typeface="Cambria Math"/>
                                    </a:rPr>
                                    <m:t>cos</m:t>
                                  </m:r>
                                </m:fName>
                                <m:e>
                                  <m:d>
                                    <m:dPr>
                                      <m:ctrlPr>
                                        <a:rPr lang="en-US" b="0" i="1" smtClean="0">
                                          <a:solidFill>
                                            <a:prstClr val="black"/>
                                          </a:solidFill>
                                          <a:latin typeface="Cambria Math" panose="02040503050406030204" pitchFamily="18" charset="0"/>
                                        </a:rPr>
                                      </m:ctrlPr>
                                    </m:dPr>
                                    <m:e>
                                      <m:r>
                                        <a:rPr lang="en-US" b="0" i="0" smtClean="0">
                                          <a:solidFill>
                                            <a:prstClr val="black"/>
                                          </a:solidFill>
                                          <a:latin typeface="Cambria Math"/>
                                        </a:rPr>
                                        <m:t>90</m:t>
                                      </m:r>
                                      <m:r>
                                        <a:rPr lang="en-US" b="0" i="0" smtClean="0">
                                          <a:solidFill>
                                            <a:prstClr val="black"/>
                                          </a:solidFill>
                                          <a:latin typeface="Cambria Math"/>
                                          <a:ea typeface="Cambria Math"/>
                                        </a:rPr>
                                        <m:t>°</m:t>
                                      </m:r>
                                    </m:e>
                                  </m:d>
                                </m:e>
                              </m:func>
                              <m:r>
                                <a:rPr lang="en-US" b="0" i="0" smtClean="0">
                                  <a:solidFill>
                                    <a:prstClr val="black"/>
                                  </a:solidFill>
                                  <a:latin typeface="Cambria Math"/>
                                </a:rPr>
                                <m:t>=0</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2777" y="4372575"/>
                        <a:ext cx="2431756" cy="492443"/>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4501" y="4982175"/>
                        <a:ext cx="3742948" cy="539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r>
                                    <m:rPr>
                                      <m:sty m:val="p"/>
                                    </m:rPr>
                                    <a:rPr lang="en-US" b="0" i="0" smtClean="0">
                                      <a:solidFill>
                                        <a:prstClr val="black"/>
                                      </a:solidFill>
                                      <a:latin typeface="Cambria Math"/>
                                    </a:rPr>
                                    <m:t>y</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sub>
                              </m:sSub>
                              <m:func>
                                <m:funcPr>
                                  <m:ctrlPr>
                                    <a:rPr lang="en-US" b="0" i="1" smtClean="0">
                                      <a:solidFill>
                                        <a:prstClr val="black"/>
                                      </a:solidFill>
                                      <a:latin typeface="Cambria Math" panose="02040503050406030204" pitchFamily="18" charset="0"/>
                                    </a:rPr>
                                  </m:ctrlPr>
                                </m:funcPr>
                                <m:fName>
                                  <m:r>
                                    <m:rPr>
                                      <m:sty m:val="p"/>
                                    </m:rPr>
                                    <a:rPr lang="en-US" b="0" i="0" smtClean="0">
                                      <a:solidFill>
                                        <a:prstClr val="black"/>
                                      </a:solidFill>
                                      <a:latin typeface="Cambria Math"/>
                                    </a:rPr>
                                    <m:t>sin</m:t>
                                  </m:r>
                                </m:fName>
                                <m:e>
                                  <m:d>
                                    <m:dPr>
                                      <m:ctrlPr>
                                        <a:rPr lang="en-US" b="0" i="1" smtClean="0">
                                          <a:solidFill>
                                            <a:prstClr val="black"/>
                                          </a:solidFill>
                                          <a:latin typeface="Cambria Math" panose="02040503050406030204" pitchFamily="18" charset="0"/>
                                        </a:rPr>
                                      </m:ctrlPr>
                                    </m:dPr>
                                    <m:e>
                                      <m:r>
                                        <a:rPr lang="en-US" b="0" i="0" smtClean="0">
                                          <a:solidFill>
                                            <a:prstClr val="black"/>
                                          </a:solidFill>
                                          <a:latin typeface="Cambria Math"/>
                                        </a:rPr>
                                        <m:t>90</m:t>
                                      </m:r>
                                      <m:r>
                                        <a:rPr lang="en-US" b="0" i="0" smtClean="0">
                                          <a:solidFill>
                                            <a:prstClr val="black"/>
                                          </a:solidFill>
                                          <a:latin typeface="Cambria Math"/>
                                          <a:ea typeface="Cambria Math"/>
                                        </a:rPr>
                                        <m:t>°</m:t>
                                      </m:r>
                                    </m:e>
                                  </m:d>
                                </m:e>
                              </m:func>
                              <m:r>
                                <a:rPr lang="en-US" b="0" i="0" smtClean="0">
                                  <a:solidFill>
                                    <a:prstClr val="black"/>
                                  </a:solidFill>
                                  <a:latin typeface="Cambria Math"/>
                                </a:rPr>
                                <m:t>=</m:t>
                              </m:r>
                              <m:r>
                                <a:rPr lang="en-US" i="0">
                                  <a:solidFill>
                                    <a:prstClr val="black"/>
                                  </a:solidFill>
                                  <a:latin typeface="Cambria Math"/>
                                  <a:ea typeface="Cambria Math"/>
                                </a:rPr>
                                <m:t>3.93×</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sty m:val="p"/>
                                </m:rPr>
                                <a:rPr lang="en-US" i="0">
                                  <a:solidFill>
                                    <a:prstClr val="black"/>
                                  </a:solidFill>
                                  <a:latin typeface="Cambria Math"/>
                                  <a:ea typeface="Cambria Math"/>
                                </a:rPr>
                                <m:t>N</m:t>
                              </m:r>
                              <m:r>
                                <a:rPr lang="en-US" i="0">
                                  <a:solidFill>
                                    <a:prstClr val="black"/>
                                  </a:solidFill>
                                  <a:latin typeface="Cambria Math"/>
                                  <a:ea typeface="Cambria Math"/>
                                </a:rPr>
                                <m:t>/</m:t>
                              </m:r>
                              <m:r>
                                <m:rPr>
                                  <m:sty m:val="p"/>
                                </m:rPr>
                                <a:rPr lang="en-US" i="0">
                                  <a:solidFill>
                                    <a:prstClr val="black"/>
                                  </a:solidFill>
                                  <a:latin typeface="Cambria Math"/>
                                  <a:ea typeface="Cambria Math"/>
                                </a:rPr>
                                <m:t>C</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4501" y="4982175"/>
                        <a:ext cx="3742948" cy="539038"/>
                      </a:xfrm>
                      <a:prstGeom prst="rect">
                        <a:avLst/>
                      </a:prstGeom>
                      <a:blipFill rotWithShape="1">
                        <a:blip r:embed="rId8"/>
                        <a:stretch>
                          <a:fillRect b="-7576"/>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 name="Rectangle 16"/>
                  <p:cNvSpPr/>
                  <p:nvPr/>
                </p:nvSpPr>
                <p:spPr>
                  <a:xfrm>
                    <a:off x="796399" y="3533168"/>
                    <a:ext cx="4857484" cy="564322"/>
                  </a:xfrm>
                  <a:prstGeom prst="rect">
                    <a:avLst/>
                  </a:prstGeom>
                </p:spPr>
                <p:txBody>
                  <a:bodyPr wrap="none">
                    <a:spAutoFit/>
                  </a:bodyPr>
                  <a:lstStyle/>
                  <a:p>
                    <a14:m>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1</m:t>
                            </m:r>
                          </m:sub>
                        </m:sSub>
                        <m:r>
                          <a:rPr lang="en-US" b="0" i="0" smtClean="0">
                            <a:solidFill>
                              <a:prstClr val="black"/>
                            </a:solidFill>
                            <a:latin typeface="Cambria Math"/>
                          </a:rPr>
                          <m:t>=</m:t>
                        </m:r>
                        <m:d>
                          <m:dPr>
                            <m:ctrlPr>
                              <a:rPr lang="en-US" b="0" i="1" smtClean="0">
                                <a:solidFill>
                                  <a:prstClr val="black"/>
                                </a:solidFill>
                                <a:latin typeface="Cambria Math" panose="02040503050406030204" pitchFamily="18" charset="0"/>
                              </a:rPr>
                            </m:ctrlPr>
                          </m:dPr>
                          <m:e>
                            <m:r>
                              <a:rPr lang="en-US" b="0" i="0" smtClean="0">
                                <a:solidFill>
                                  <a:prstClr val="black"/>
                                </a:solidFill>
                                <a:latin typeface="Cambria Math"/>
                              </a:rPr>
                              <m:t>8.99</m:t>
                            </m:r>
                            <m:r>
                              <a:rPr lang="en-US" b="0" i="0" smtClean="0">
                                <a:solidFill>
                                  <a:prstClr val="black"/>
                                </a:solidFill>
                                <a:latin typeface="Cambria Math"/>
                                <a:ea typeface="Cambria Math"/>
                              </a:rPr>
                              <m:t>×</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9</m:t>
                                </m:r>
                              </m:sup>
                            </m:sSup>
                          </m:e>
                        </m:d>
                        <m:f>
                          <m:fPr>
                            <m:ctrlPr>
                              <a:rPr lang="en-US" b="0" i="1" smtClean="0">
                                <a:solidFill>
                                  <a:prstClr val="black"/>
                                </a:solidFill>
                                <a:latin typeface="Cambria Math" panose="02040503050406030204" pitchFamily="18" charset="0"/>
                                <a:ea typeface="Cambria Math"/>
                              </a:rPr>
                            </m:ctrlPr>
                          </m:fPr>
                          <m:num>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7.00×</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−6</m:t>
                                    </m:r>
                                  </m:sup>
                                </m:sSup>
                              </m:e>
                            </m:d>
                          </m:num>
                          <m:den>
                            <m:sSup>
                              <m:sSupPr>
                                <m:ctrlPr>
                                  <a:rPr lang="en-US" b="0" i="1" smtClean="0">
                                    <a:solidFill>
                                      <a:prstClr val="black"/>
                                    </a:solidFill>
                                    <a:latin typeface="Cambria Math" panose="02040503050406030204" pitchFamily="18" charset="0"/>
                                    <a:ea typeface="Cambria Math"/>
                                  </a:rPr>
                                </m:ctrlPr>
                              </m:sSupPr>
                              <m:e>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0.400</m:t>
                                    </m:r>
                                  </m:e>
                                </m:d>
                              </m:e>
                              <m:sup>
                                <m:r>
                                  <a:rPr lang="en-US" b="0" i="0" smtClean="0">
                                    <a:solidFill>
                                      <a:prstClr val="black"/>
                                    </a:solidFill>
                                    <a:latin typeface="Cambria Math"/>
                                    <a:ea typeface="Cambria Math"/>
                                  </a:rPr>
                                  <m:t>2</m:t>
                                </m:r>
                              </m:sup>
                            </m:sSup>
                          </m:den>
                        </m:f>
                        <m:r>
                          <a:rPr lang="en-US" b="0" i="0" smtClean="0">
                            <a:solidFill>
                              <a:prstClr val="black"/>
                            </a:solidFill>
                            <a:latin typeface="Cambria Math"/>
                            <a:ea typeface="Cambria Math"/>
                          </a:rPr>
                          <m:t>=3.93×</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r>
                          <m:rPr>
                            <m:sty m:val="p"/>
                          </m:rPr>
                          <a:rPr lang="en-US" b="0" i="0" smtClean="0">
                            <a:solidFill>
                              <a:prstClr val="black"/>
                            </a:solidFill>
                            <a:latin typeface="Cambria Math"/>
                            <a:ea typeface="Cambria Math"/>
                          </a:rPr>
                          <m:t>N</m:t>
                        </m:r>
                        <m:r>
                          <a:rPr lang="en-US" b="0" i="0" smtClean="0">
                            <a:solidFill>
                              <a:prstClr val="black"/>
                            </a:solidFill>
                            <a:latin typeface="Cambria Math"/>
                            <a:ea typeface="Cambria Math"/>
                          </a:rPr>
                          <m:t>/</m:t>
                        </m:r>
                        <m:r>
                          <m:rPr>
                            <m:sty m:val="p"/>
                          </m:rPr>
                          <a:rPr lang="en-US" b="0" i="0" smtClean="0">
                            <a:solidFill>
                              <a:prstClr val="black"/>
                            </a:solidFill>
                            <a:latin typeface="Cambria Math"/>
                            <a:ea typeface="Cambria Math"/>
                          </a:rPr>
                          <m:t>C</m:t>
                        </m:r>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796399" y="3533168"/>
                    <a:ext cx="4857484" cy="564322"/>
                  </a:xfrm>
                  <a:prstGeom prst="rect">
                    <a:avLst/>
                  </a:prstGeom>
                  <a:blipFill rotWithShape="1">
                    <a:blip r:embed="rId9"/>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77011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3F6E22-2263-4CCE-A09D-8438265BFA13}" type="datetime1">
              <a:rPr lang="en-US" smtClean="0"/>
              <a:t>5/24/2022</a:t>
            </a:fld>
            <a:endParaRPr lang="en-US"/>
          </a:p>
        </p:txBody>
      </p:sp>
      <p:sp>
        <p:nvSpPr>
          <p:cNvPr id="3" name="Footer Placeholder 2"/>
          <p:cNvSpPr>
            <a:spLocks noGrp="1"/>
          </p:cNvSpPr>
          <p:nvPr>
            <p:ph type="ftr" sz="quarter" idx="11"/>
          </p:nvPr>
        </p:nvSpPr>
        <p:spPr/>
        <p:txBody>
          <a:bodyPr/>
          <a:lstStyle/>
          <a:p>
            <a:r>
              <a:rPr lang="en-US"/>
              <a:t>Topic 15/Physics Department / UCSY</a:t>
            </a:r>
          </a:p>
        </p:txBody>
      </p:sp>
      <p:sp>
        <p:nvSpPr>
          <p:cNvPr id="4" name="Slide Number Placeholder 3"/>
          <p:cNvSpPr>
            <a:spLocks noGrp="1"/>
          </p:cNvSpPr>
          <p:nvPr>
            <p:ph type="sldNum" sz="quarter" idx="12"/>
          </p:nvPr>
        </p:nvSpPr>
        <p:spPr/>
        <p:txBody>
          <a:bodyPr/>
          <a:lstStyle/>
          <a:p>
            <a:fld id="{707EF3C6-B130-421E-814F-9C07AF5FF370}" type="slidenum">
              <a:rPr lang="en-US" smtClean="0"/>
              <a:pPr/>
              <a:t>8</a:t>
            </a:fld>
            <a:endParaRPr lang="en-US"/>
          </a:p>
        </p:txBody>
      </p:sp>
      <p:grpSp>
        <p:nvGrpSpPr>
          <p:cNvPr id="11" name="Group 10"/>
          <p:cNvGrpSpPr/>
          <p:nvPr/>
        </p:nvGrpSpPr>
        <p:grpSpPr>
          <a:xfrm>
            <a:off x="685800" y="666750"/>
            <a:ext cx="6422361" cy="2743200"/>
            <a:chOff x="685800" y="438150"/>
            <a:chExt cx="6422361" cy="2743200"/>
          </a:xfrm>
        </p:grpSpPr>
        <mc:AlternateContent xmlns:mc="http://schemas.openxmlformats.org/markup-compatibility/2006" xmlns:a14="http://schemas.microsoft.com/office/drawing/2010/main">
          <mc:Choice Requires="a14">
            <p:sp>
              <p:nvSpPr>
                <p:cNvPr id="5" name="Rectangle 4"/>
                <p:cNvSpPr/>
                <p:nvPr/>
              </p:nvSpPr>
              <p:spPr>
                <a:xfrm>
                  <a:off x="762000" y="438150"/>
                  <a:ext cx="6346161" cy="693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k</m:t>
                            </m:r>
                          </m:e>
                          <m:sub>
                            <m:r>
                              <m:rPr>
                                <m:sty m:val="p"/>
                              </m:rPr>
                              <a:rPr lang="en-US" b="0" i="0" smtClean="0">
                                <a:solidFill>
                                  <a:prstClr val="black"/>
                                </a:solidFill>
                                <a:latin typeface="Cambria Math"/>
                              </a:rPr>
                              <m:t>e</m:t>
                            </m:r>
                          </m:sub>
                        </m:sSub>
                        <m:f>
                          <m:fPr>
                            <m:ctrlPr>
                              <a:rPr lang="en-US" b="0" i="1" smtClean="0">
                                <a:solidFill>
                                  <a:prstClr val="black"/>
                                </a:solidFill>
                                <a:latin typeface="Cambria Math" panose="02040503050406030204" pitchFamily="18" charset="0"/>
                              </a:rPr>
                            </m:ctrlPr>
                          </m:fPr>
                          <m:num>
                            <m:d>
                              <m:dPr>
                                <m:begChr m:val="|"/>
                                <m:endChr m:val="|"/>
                                <m:ctrlPr>
                                  <a:rPr lang="en-US" b="0" i="1" smtClean="0">
                                    <a:solidFill>
                                      <a:prstClr val="black"/>
                                    </a:solidFill>
                                    <a:latin typeface="Cambria Math" panose="02040503050406030204" pitchFamily="18" charset="0"/>
                                  </a:rPr>
                                </m:ctrlPr>
                              </m:d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q</m:t>
                                    </m:r>
                                  </m:e>
                                  <m:sub>
                                    <m:r>
                                      <a:rPr lang="en-US" b="0" i="0" smtClean="0">
                                        <a:solidFill>
                                          <a:prstClr val="black"/>
                                        </a:solidFill>
                                        <a:latin typeface="Cambria Math"/>
                                      </a:rPr>
                                      <m:t>2</m:t>
                                    </m:r>
                                  </m:sub>
                                </m:sSub>
                              </m:e>
                            </m:d>
                          </m:num>
                          <m:den>
                            <m:sSup>
                              <m:sSupPr>
                                <m:ctrlPr>
                                  <a:rPr lang="en-US" b="0" i="1" smtClean="0">
                                    <a:solidFill>
                                      <a:prstClr val="black"/>
                                    </a:solidFill>
                                    <a:latin typeface="Cambria Math" panose="02040503050406030204" pitchFamily="18" charset="0"/>
                                  </a:rPr>
                                </m:ctrlPr>
                              </m:sSup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r</m:t>
                                    </m:r>
                                  </m:e>
                                  <m:sub>
                                    <m:r>
                                      <a:rPr lang="en-US" b="0" i="0" smtClean="0">
                                        <a:solidFill>
                                          <a:prstClr val="black"/>
                                        </a:solidFill>
                                        <a:latin typeface="Cambria Math"/>
                                      </a:rPr>
                                      <m:t>2</m:t>
                                    </m:r>
                                  </m:sub>
                                </m:sSub>
                              </m:e>
                              <m:sup>
                                <m:r>
                                  <a:rPr lang="en-US" b="0" i="0" smtClean="0">
                                    <a:solidFill>
                                      <a:prstClr val="black"/>
                                    </a:solidFill>
                                    <a:latin typeface="Cambria Math"/>
                                  </a:rPr>
                                  <m:t>2</m:t>
                                </m:r>
                              </m:sup>
                            </m:sSup>
                          </m:den>
                        </m:f>
                        <m:r>
                          <a:rPr lang="en-US" b="0" i="0" smtClean="0">
                            <a:solidFill>
                              <a:prstClr val="black"/>
                            </a:solidFill>
                            <a:latin typeface="Cambria Math"/>
                          </a:rPr>
                          <m:t>=</m:t>
                        </m:r>
                        <m:d>
                          <m:dPr>
                            <m:ctrlPr>
                              <a:rPr lang="en-US" b="0" i="1" smtClean="0">
                                <a:solidFill>
                                  <a:prstClr val="black"/>
                                </a:solidFill>
                                <a:latin typeface="Cambria Math" panose="02040503050406030204" pitchFamily="18" charset="0"/>
                              </a:rPr>
                            </m:ctrlPr>
                          </m:dPr>
                          <m:e>
                            <m:r>
                              <a:rPr lang="en-US" b="0" i="0" smtClean="0">
                                <a:solidFill>
                                  <a:prstClr val="black"/>
                                </a:solidFill>
                                <a:latin typeface="Cambria Math"/>
                              </a:rPr>
                              <m:t>8.99</m:t>
                            </m:r>
                            <m:r>
                              <a:rPr lang="en-US" b="0" i="0" smtClean="0">
                                <a:solidFill>
                                  <a:prstClr val="black"/>
                                </a:solidFill>
                                <a:latin typeface="Cambria Math"/>
                                <a:ea typeface="Cambria Math"/>
                              </a:rPr>
                              <m:t>×</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9</m:t>
                                </m:r>
                              </m:sup>
                            </m:sSup>
                          </m:e>
                        </m:d>
                        <m:f>
                          <m:fPr>
                            <m:ctrlPr>
                              <a:rPr lang="en-US" b="0" i="1" smtClean="0">
                                <a:solidFill>
                                  <a:prstClr val="black"/>
                                </a:solidFill>
                                <a:latin typeface="Cambria Math" panose="02040503050406030204" pitchFamily="18" charset="0"/>
                                <a:ea typeface="Cambria Math"/>
                              </a:rPr>
                            </m:ctrlPr>
                          </m:fPr>
                          <m:num>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5.00×</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−6</m:t>
                                    </m:r>
                                  </m:sup>
                                </m:sSup>
                              </m:e>
                            </m:d>
                          </m:num>
                          <m:den>
                            <m:sSup>
                              <m:sSupPr>
                                <m:ctrlPr>
                                  <a:rPr lang="en-US" b="0" i="1" smtClean="0">
                                    <a:solidFill>
                                      <a:prstClr val="black"/>
                                    </a:solidFill>
                                    <a:latin typeface="Cambria Math" panose="02040503050406030204" pitchFamily="18" charset="0"/>
                                    <a:ea typeface="Cambria Math"/>
                                  </a:rPr>
                                </m:ctrlPr>
                              </m:sSupPr>
                              <m:e>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0.500</m:t>
                                    </m:r>
                                  </m:e>
                                </m:d>
                              </m:e>
                              <m:sup>
                                <m:r>
                                  <a:rPr lang="en-US" b="0" i="0" smtClean="0">
                                    <a:solidFill>
                                      <a:prstClr val="black"/>
                                    </a:solidFill>
                                    <a:latin typeface="Cambria Math"/>
                                    <a:ea typeface="Cambria Math"/>
                                  </a:rPr>
                                  <m:t>2</m:t>
                                </m:r>
                              </m:sup>
                            </m:sSup>
                          </m:den>
                        </m:f>
                        <m:r>
                          <a:rPr lang="en-US" b="0" i="0" smtClean="0">
                            <a:solidFill>
                              <a:prstClr val="black"/>
                            </a:solidFill>
                            <a:latin typeface="Cambria Math"/>
                            <a:ea typeface="Cambria Math"/>
                          </a:rPr>
                          <m:t>=1.80×</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r>
                          <m:rPr>
                            <m:sty m:val="p"/>
                          </m:rPr>
                          <a:rPr lang="en-US" b="0" i="0" smtClean="0">
                            <a:solidFill>
                              <a:prstClr val="black"/>
                            </a:solidFill>
                            <a:latin typeface="Cambria Math"/>
                            <a:ea typeface="Cambria Math"/>
                          </a:rPr>
                          <m:t>N</m:t>
                        </m:r>
                        <m:r>
                          <a:rPr lang="en-US" b="0" i="0" smtClean="0">
                            <a:solidFill>
                              <a:prstClr val="black"/>
                            </a:solidFill>
                            <a:latin typeface="Cambria Math"/>
                            <a:ea typeface="Cambria Math"/>
                          </a:rPr>
                          <m:t>/</m:t>
                        </m:r>
                        <m:r>
                          <m:rPr>
                            <m:sty m:val="p"/>
                          </m:rPr>
                          <a:rPr lang="en-US" b="0" i="0" smtClean="0">
                            <a:solidFill>
                              <a:prstClr val="black"/>
                            </a:solidFill>
                            <a:latin typeface="Cambria Math"/>
                            <a:ea typeface="Cambria Math"/>
                          </a:rPr>
                          <m:t>C</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62000" y="438150"/>
                  <a:ext cx="6346161" cy="693460"/>
                </a:xfrm>
                <a:prstGeom prst="rect">
                  <a:avLst/>
                </a:prstGeom>
                <a:blipFill rotWithShape="1">
                  <a:blip r:embed="rId2"/>
                  <a:stretch>
                    <a:fillRect/>
                  </a:stretch>
                </a:blipFill>
              </p:spPr>
              <p:txBody>
                <a:bodyPr/>
                <a:lstStyle/>
                <a:p>
                  <a:r>
                    <a:rPr lang="en-US">
                      <a:noFill/>
                    </a:rPr>
                    <a:t> </a:t>
                  </a:r>
                </a:p>
              </p:txBody>
            </p:sp>
          </mc:Fallback>
        </mc:AlternateContent>
        <p:grpSp>
          <p:nvGrpSpPr>
            <p:cNvPr id="6" name="Group 5"/>
            <p:cNvGrpSpPr/>
            <p:nvPr/>
          </p:nvGrpSpPr>
          <p:grpSpPr>
            <a:xfrm>
              <a:off x="685800" y="1349354"/>
              <a:ext cx="6021007" cy="1831996"/>
              <a:chOff x="772731" y="1105391"/>
              <a:chExt cx="6021007" cy="1831996"/>
            </a:xfrm>
          </p:grpSpPr>
          <mc:AlternateContent xmlns:mc="http://schemas.openxmlformats.org/markup-compatibility/2006" xmlns:a14="http://schemas.microsoft.com/office/drawing/2010/main">
            <mc:Choice Requires="a14">
              <p:sp>
                <p:nvSpPr>
                  <p:cNvPr id="7" name="TextBox 6"/>
                  <p:cNvSpPr txBox="1"/>
                  <p:nvPr/>
                </p:nvSpPr>
                <p:spPr>
                  <a:xfrm>
                    <a:off x="866157" y="1105391"/>
                    <a:ext cx="5382243"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cos</m:t>
                          </m:r>
                          <m:r>
                            <m:rPr>
                              <m:sty m:val="p"/>
                            </m:rPr>
                            <a:rPr lang="en-US" b="0" i="0" smtClean="0">
                              <a:latin typeface="Cambria Math"/>
                              <a:ea typeface="Cambria Math"/>
                            </a:rPr>
                            <m:t>θ</m:t>
                          </m:r>
                          <m:r>
                            <a:rPr lang="en-US" b="0" i="0" smtClean="0">
                              <a:latin typeface="Cambria Math"/>
                              <a:ea typeface="Cambria Math"/>
                            </a:rPr>
                            <m:t>=</m:t>
                          </m:r>
                          <m:f>
                            <m:fPr>
                              <m:ctrlPr>
                                <a:rPr lang="en-US" b="0" i="1" smtClean="0">
                                  <a:latin typeface="Cambria Math" panose="02040503050406030204" pitchFamily="18" charset="0"/>
                                  <a:ea typeface="Cambria Math"/>
                                </a:rPr>
                              </m:ctrlPr>
                            </m:fPr>
                            <m:num>
                              <m:r>
                                <a:rPr lang="en-US" b="0" i="0" smtClean="0">
                                  <a:latin typeface="Cambria Math"/>
                                  <a:ea typeface="Cambria Math"/>
                                </a:rPr>
                                <m:t>0.300</m:t>
                              </m:r>
                            </m:num>
                            <m:den>
                              <m:r>
                                <a:rPr lang="en-US" b="0" i="0" smtClean="0">
                                  <a:latin typeface="Cambria Math"/>
                                  <a:ea typeface="Cambria Math"/>
                                </a:rPr>
                                <m:t>0.500</m:t>
                              </m:r>
                            </m:den>
                          </m:f>
                          <m:r>
                            <a:rPr lang="en-US" b="0" i="0" smtClean="0">
                              <a:latin typeface="Cambria Math"/>
                              <a:ea typeface="Cambria Math"/>
                            </a:rPr>
                            <m:t>=0.600   ,    </m:t>
                          </m:r>
                          <m:r>
                            <m:rPr>
                              <m:sty m:val="p"/>
                            </m:rPr>
                            <a:rPr lang="en-US" b="0" i="0" smtClean="0">
                              <a:latin typeface="Cambria Math"/>
                              <a:ea typeface="Cambria Math"/>
                            </a:rPr>
                            <m:t>sinθ</m:t>
                          </m:r>
                          <m:r>
                            <a:rPr lang="en-US" b="0" i="0" smtClean="0">
                              <a:latin typeface="Cambria Math"/>
                              <a:ea typeface="Cambria Math"/>
                            </a:rPr>
                            <m:t>=</m:t>
                          </m:r>
                          <m:f>
                            <m:fPr>
                              <m:ctrlPr>
                                <a:rPr lang="en-US" b="0" i="1" smtClean="0">
                                  <a:latin typeface="Cambria Math" panose="02040503050406030204" pitchFamily="18" charset="0"/>
                                  <a:ea typeface="Cambria Math"/>
                                </a:rPr>
                              </m:ctrlPr>
                            </m:fPr>
                            <m:num>
                              <m:r>
                                <a:rPr lang="en-US" b="0" i="0" smtClean="0">
                                  <a:latin typeface="Cambria Math"/>
                                  <a:ea typeface="Cambria Math"/>
                                </a:rPr>
                                <m:t>0.400</m:t>
                              </m:r>
                            </m:num>
                            <m:den>
                              <m:r>
                                <a:rPr lang="en-US" b="0" i="0" smtClean="0">
                                  <a:latin typeface="Cambria Math"/>
                                  <a:ea typeface="Cambria Math"/>
                                </a:rPr>
                                <m:t>0.500</m:t>
                              </m:r>
                            </m:den>
                          </m:f>
                          <m:r>
                            <a:rPr lang="en-US" b="0" i="0" smtClean="0">
                              <a:latin typeface="Cambria Math"/>
                              <a:ea typeface="Cambria Math"/>
                            </a:rPr>
                            <m:t>=0.800</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66157" y="1105391"/>
                    <a:ext cx="5382243" cy="612796"/>
                  </a:xfrm>
                  <a:prstGeom prst="rect">
                    <a:avLst/>
                  </a:prstGeom>
                  <a:blipFill rotWithShape="1">
                    <a:blip r:embed="rId3"/>
                    <a:stretch>
                      <a:fillRect/>
                    </a:stretch>
                  </a:blipFill>
                </p:spPr>
                <p:txBody>
                  <a:bodyPr/>
                  <a:lstStyle/>
                  <a:p>
                    <a:r>
                      <a:rPr lang="en-US">
                        <a:noFill/>
                      </a:rPr>
                      <a:t> </a:t>
                    </a:r>
                  </a:p>
                </p:txBody>
              </p:sp>
            </mc:Fallback>
          </mc:AlternateContent>
          <p:grpSp>
            <p:nvGrpSpPr>
              <p:cNvPr id="8" name="Group 7"/>
              <p:cNvGrpSpPr/>
              <p:nvPr/>
            </p:nvGrpSpPr>
            <p:grpSpPr>
              <a:xfrm>
                <a:off x="772731" y="1946785"/>
                <a:ext cx="6021007" cy="990602"/>
                <a:chOff x="2334431" y="5582881"/>
                <a:chExt cx="6021007" cy="1320802"/>
              </a:xfrm>
            </p:grpSpPr>
            <mc:AlternateContent xmlns:mc="http://schemas.openxmlformats.org/markup-compatibility/2006" xmlns:a14="http://schemas.microsoft.com/office/drawing/2010/main">
              <mc:Choice Requires="a14">
                <p:sp>
                  <p:nvSpPr>
                    <p:cNvPr id="9" name="Rectangle 8"/>
                    <p:cNvSpPr/>
                    <p:nvPr/>
                  </p:nvSpPr>
                  <p:spPr>
                    <a:xfrm>
                      <a:off x="2369688" y="5582881"/>
                      <a:ext cx="5700407" cy="4965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r>
                                  <m:rPr>
                                    <m:sty m:val="p"/>
                                  </m:rPr>
                                  <a:rPr lang="en-US" b="0" i="0" smtClean="0">
                                    <a:solidFill>
                                      <a:prstClr val="black"/>
                                    </a:solidFill>
                                    <a:latin typeface="Cambria Math"/>
                                  </a:rPr>
                                  <m:t>x</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sub>
                            </m:sSub>
                            <m:r>
                              <m:rPr>
                                <m:sty m:val="p"/>
                              </m:rPr>
                              <a:rPr lang="en-US" b="0" i="0" smtClean="0">
                                <a:solidFill>
                                  <a:prstClr val="black"/>
                                </a:solidFill>
                                <a:latin typeface="Cambria Math"/>
                              </a:rPr>
                              <m:t>cos</m:t>
                            </m:r>
                            <m:r>
                              <m:rPr>
                                <m:sty m:val="p"/>
                              </m:rPr>
                              <a:rPr lang="en-US" b="0" i="0" smtClean="0">
                                <a:solidFill>
                                  <a:prstClr val="black"/>
                                </a:solidFill>
                                <a:latin typeface="Cambria Math"/>
                                <a:ea typeface="Cambria Math"/>
                              </a:rPr>
                              <m:t>θ</m:t>
                            </m:r>
                            <m:r>
                              <a:rPr lang="en-US" b="0" i="0" smtClean="0">
                                <a:solidFill>
                                  <a:prstClr val="black"/>
                                </a:solidFill>
                                <a:latin typeface="Cambria Math"/>
                                <a:ea typeface="Cambria Math"/>
                              </a:rPr>
                              <m:t>=</m:t>
                            </m:r>
                            <m:d>
                              <m:dPr>
                                <m:ctrlPr>
                                  <a:rPr lang="en-US" b="0" i="1" smtClean="0">
                                    <a:solidFill>
                                      <a:prstClr val="black"/>
                                    </a:solidFill>
                                    <a:latin typeface="Cambria Math" panose="02040503050406030204" pitchFamily="18" charset="0"/>
                                    <a:ea typeface="Cambria Math"/>
                                  </a:rPr>
                                </m:ctrlPr>
                              </m:dPr>
                              <m:e>
                                <m:r>
                                  <a:rPr lang="en-US" i="0">
                                    <a:solidFill>
                                      <a:prstClr val="black"/>
                                    </a:solidFill>
                                    <a:latin typeface="Cambria Math"/>
                                    <a:ea typeface="Cambria Math"/>
                                  </a:rPr>
                                  <m:t>1.80×</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e>
                            </m:d>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0.600</m:t>
                                </m:r>
                              </m:e>
                            </m:d>
                            <m:r>
                              <a:rPr lang="en-US" b="0" i="0" smtClean="0">
                                <a:solidFill>
                                  <a:prstClr val="black"/>
                                </a:solidFill>
                                <a:latin typeface="Cambria Math"/>
                                <a:ea typeface="Cambria Math"/>
                              </a:rPr>
                              <m:t>=1.08×</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r>
                              <m:rPr>
                                <m:sty m:val="p"/>
                              </m:rPr>
                              <a:rPr lang="en-US" b="0" i="0" smtClean="0">
                                <a:solidFill>
                                  <a:prstClr val="black"/>
                                </a:solidFill>
                                <a:latin typeface="Cambria Math"/>
                                <a:ea typeface="Cambria Math"/>
                              </a:rPr>
                              <m:t>N</m:t>
                            </m:r>
                            <m:r>
                              <a:rPr lang="en-US" b="0" i="0" smtClean="0">
                                <a:solidFill>
                                  <a:prstClr val="black"/>
                                </a:solidFill>
                                <a:latin typeface="Cambria Math"/>
                                <a:ea typeface="Cambria Math"/>
                              </a:rPr>
                              <m:t>/</m:t>
                            </m:r>
                            <m:r>
                              <m:rPr>
                                <m:sty m:val="p"/>
                              </m:rPr>
                              <a:rPr lang="en-US" b="0" i="0" smtClean="0">
                                <a:solidFill>
                                  <a:prstClr val="black"/>
                                </a:solidFill>
                                <a:latin typeface="Cambria Math"/>
                                <a:ea typeface="Cambria Math"/>
                              </a:rPr>
                              <m:t>C</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369688" y="5582881"/>
                      <a:ext cx="5700407" cy="496546"/>
                    </a:xfrm>
                    <a:prstGeom prst="rect">
                      <a:avLst/>
                    </a:prstGeom>
                    <a:blipFill rotWithShape="1">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34431" y="6364646"/>
                      <a:ext cx="6021007" cy="5390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r>
                                  <m:rPr>
                                    <m:sty m:val="p"/>
                                  </m:rPr>
                                  <a:rPr lang="en-US" b="0" i="0" smtClean="0">
                                    <a:solidFill>
                                      <a:prstClr val="black"/>
                                    </a:solidFill>
                                    <a:latin typeface="Cambria Math"/>
                                  </a:rPr>
                                  <m:t>y</m:t>
                                </m:r>
                              </m:sub>
                            </m:sSub>
                            <m:r>
                              <a:rPr lang="en-US" b="0" i="0" smtClean="0">
                                <a:solidFill>
                                  <a:prstClr val="black"/>
                                </a:solidFill>
                                <a:latin typeface="Cambria Math"/>
                              </a:rPr>
                              <m:t>=</m:t>
                            </m:r>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a:rPr lang="en-US" b="0" i="0" smtClean="0">
                                    <a:solidFill>
                                      <a:prstClr val="black"/>
                                    </a:solidFill>
                                    <a:latin typeface="Cambria Math"/>
                                  </a:rPr>
                                  <m:t>2</m:t>
                                </m:r>
                              </m:sub>
                            </m:sSub>
                            <m:r>
                              <m:rPr>
                                <m:sty m:val="p"/>
                              </m:rPr>
                              <a:rPr lang="en-US" b="0" i="0" smtClean="0">
                                <a:solidFill>
                                  <a:prstClr val="black"/>
                                </a:solidFill>
                                <a:latin typeface="Cambria Math"/>
                              </a:rPr>
                              <m:t>sin</m:t>
                            </m:r>
                            <m:r>
                              <m:rPr>
                                <m:sty m:val="p"/>
                              </m:rPr>
                              <a:rPr lang="en-US" b="0" i="0" smtClean="0">
                                <a:solidFill>
                                  <a:prstClr val="black"/>
                                </a:solidFill>
                                <a:latin typeface="Cambria Math"/>
                                <a:ea typeface="Cambria Math"/>
                              </a:rPr>
                              <m:t>θ</m:t>
                            </m:r>
                            <m:r>
                              <a:rPr lang="en-US" b="0" i="0" smtClean="0">
                                <a:solidFill>
                                  <a:prstClr val="black"/>
                                </a:solidFill>
                                <a:latin typeface="Cambria Math"/>
                                <a:ea typeface="Cambria Math"/>
                              </a:rPr>
                              <m:t>=</m:t>
                            </m:r>
                            <m:d>
                              <m:dPr>
                                <m:ctrlPr>
                                  <a:rPr lang="en-US" b="0" i="1" smtClean="0">
                                    <a:solidFill>
                                      <a:prstClr val="black"/>
                                    </a:solidFill>
                                    <a:latin typeface="Cambria Math" panose="02040503050406030204" pitchFamily="18" charset="0"/>
                                    <a:ea typeface="Cambria Math"/>
                                  </a:rPr>
                                </m:ctrlPr>
                              </m:dPr>
                              <m:e>
                                <m:r>
                                  <a:rPr lang="en-US" i="0">
                                    <a:solidFill>
                                      <a:prstClr val="black"/>
                                    </a:solidFill>
                                    <a:latin typeface="Cambria Math"/>
                                    <a:ea typeface="Cambria Math"/>
                                  </a:rPr>
                                  <m:t>1.80×</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e>
                            </m:d>
                            <m:d>
                              <m:dPr>
                                <m:ctrlPr>
                                  <a:rPr lang="en-US" b="0" i="1" smtClean="0">
                                    <a:solidFill>
                                      <a:prstClr val="black"/>
                                    </a:solidFill>
                                    <a:latin typeface="Cambria Math" panose="02040503050406030204" pitchFamily="18" charset="0"/>
                                    <a:ea typeface="Cambria Math"/>
                                  </a:rPr>
                                </m:ctrlPr>
                              </m:dPr>
                              <m:e>
                                <m:r>
                                  <a:rPr lang="en-US" b="0" i="0" smtClean="0">
                                    <a:solidFill>
                                      <a:prstClr val="black"/>
                                    </a:solidFill>
                                    <a:latin typeface="Cambria Math"/>
                                    <a:ea typeface="Cambria Math"/>
                                  </a:rPr>
                                  <m:t>−0.800</m:t>
                                </m:r>
                              </m:e>
                            </m:d>
                            <m:r>
                              <a:rPr lang="en-US" b="0" i="0" smtClean="0">
                                <a:solidFill>
                                  <a:prstClr val="black"/>
                                </a:solidFill>
                                <a:latin typeface="Cambria Math"/>
                                <a:ea typeface="Cambria Math"/>
                              </a:rPr>
                              <m:t>=−1.44×</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r>
                              <m:rPr>
                                <m:sty m:val="p"/>
                              </m:rPr>
                              <a:rPr lang="en-US" b="0" i="0" smtClean="0">
                                <a:solidFill>
                                  <a:prstClr val="black"/>
                                </a:solidFill>
                                <a:latin typeface="Cambria Math"/>
                                <a:ea typeface="Cambria Math"/>
                              </a:rPr>
                              <m:t>N</m:t>
                            </m:r>
                            <m:r>
                              <a:rPr lang="en-US" b="0" i="0" smtClean="0">
                                <a:solidFill>
                                  <a:prstClr val="black"/>
                                </a:solidFill>
                                <a:latin typeface="Cambria Math"/>
                                <a:ea typeface="Cambria Math"/>
                              </a:rPr>
                              <m:t>/</m:t>
                            </m:r>
                            <m:r>
                              <m:rPr>
                                <m:sty m:val="p"/>
                              </m:rPr>
                              <a:rPr lang="en-US" b="0" i="0" smtClean="0">
                                <a:solidFill>
                                  <a:prstClr val="black"/>
                                </a:solidFill>
                                <a:latin typeface="Cambria Math"/>
                                <a:ea typeface="Cambria Math"/>
                              </a:rPr>
                              <m:t>C</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334431" y="6364646"/>
                      <a:ext cx="6021007" cy="539037"/>
                    </a:xfrm>
                    <a:prstGeom prst="rect">
                      <a:avLst/>
                    </a:prstGeom>
                    <a:blipFill rotWithShape="1">
                      <a:blip r:embed="rId5"/>
                      <a:stretch>
                        <a:fillRect b="-7576"/>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3844033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69025" y="439077"/>
            <a:ext cx="7211214" cy="2513673"/>
            <a:chOff x="318141" y="-133781"/>
            <a:chExt cx="7211214" cy="3351563"/>
          </a:xfrm>
        </p:grpSpPr>
        <p:grpSp>
          <p:nvGrpSpPr>
            <p:cNvPr id="10" name="Group 9"/>
            <p:cNvGrpSpPr/>
            <p:nvPr/>
          </p:nvGrpSpPr>
          <p:grpSpPr>
            <a:xfrm>
              <a:off x="318141" y="-133781"/>
              <a:ext cx="6586226" cy="1319563"/>
              <a:chOff x="241941" y="-133781"/>
              <a:chExt cx="6586226" cy="1319563"/>
            </a:xfrm>
          </p:grpSpPr>
          <mc:AlternateContent xmlns:mc="http://schemas.openxmlformats.org/markup-compatibility/2006" xmlns:a14="http://schemas.microsoft.com/office/drawing/2010/main">
            <mc:Choice Requires="a14">
              <p:sp>
                <p:nvSpPr>
                  <p:cNvPr id="13" name="TextBox 12"/>
                  <p:cNvSpPr txBox="1"/>
                  <p:nvPr/>
                </p:nvSpPr>
                <p:spPr>
                  <a:xfrm>
                    <a:off x="269652" y="-133781"/>
                    <a:ext cx="5444119" cy="4965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x</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1</m:t>
                              </m:r>
                              <m:r>
                                <m:rPr>
                                  <m:sty m:val="p"/>
                                </m:rPr>
                                <a:rPr lang="en-US" b="0" i="0" smtClean="0">
                                  <a:latin typeface="Cambria Math"/>
                                </a:rPr>
                                <m:t>x</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2</m:t>
                              </m:r>
                              <m:r>
                                <m:rPr>
                                  <m:sty m:val="p"/>
                                </m:rPr>
                                <a:rPr lang="en-US" b="0" i="0" smtClean="0">
                                  <a:latin typeface="Cambria Math"/>
                                </a:rPr>
                                <m:t>x</m:t>
                              </m:r>
                            </m:sub>
                          </m:sSub>
                          <m:r>
                            <a:rPr lang="en-US" b="0" i="0" smtClean="0">
                              <a:latin typeface="Cambria Math"/>
                            </a:rPr>
                            <m:t>=0+</m:t>
                          </m:r>
                          <m:d>
                            <m:dPr>
                              <m:ctrlPr>
                                <a:rPr lang="en-US" b="0" i="1" smtClean="0">
                                  <a:solidFill>
                                    <a:prstClr val="black"/>
                                  </a:solidFill>
                                  <a:latin typeface="Cambria Math" panose="02040503050406030204" pitchFamily="18" charset="0"/>
                                  <a:ea typeface="Cambria Math"/>
                                </a:rPr>
                              </m:ctrlPr>
                            </m:dPr>
                            <m:e>
                              <m:r>
                                <a:rPr lang="en-US" i="0">
                                  <a:solidFill>
                                    <a:prstClr val="black"/>
                                  </a:solidFill>
                                  <a:latin typeface="Cambria Math"/>
                                  <a:ea typeface="Cambria Math"/>
                                </a:rPr>
                                <m:t>1.08×</m:t>
                              </m:r>
                              <m:sSup>
                                <m:sSupPr>
                                  <m:ctrlPr>
                                    <a:rPr lang="en-US"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e>
                          </m:d>
                          <m:r>
                            <a:rPr lang="en-US" b="0" i="0" smtClean="0">
                              <a:solidFill>
                                <a:prstClr val="black"/>
                              </a:solidFill>
                              <a:latin typeface="Cambria Math"/>
                              <a:ea typeface="Cambria Math"/>
                            </a:rPr>
                            <m:t>=</m:t>
                          </m:r>
                          <m:r>
                            <a:rPr lang="en-US" i="0">
                              <a:solidFill>
                                <a:prstClr val="black"/>
                              </a:solidFill>
                              <a:latin typeface="Cambria Math"/>
                              <a:ea typeface="Cambria Math"/>
                            </a:rPr>
                            <m:t>1.08×</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sty m:val="p"/>
                            </m:rPr>
                            <a:rPr lang="en-US" i="0">
                              <a:solidFill>
                                <a:prstClr val="black"/>
                              </a:solidFill>
                              <a:latin typeface="Cambria Math"/>
                              <a:ea typeface="Cambria Math"/>
                            </a:rPr>
                            <m:t>N</m:t>
                          </m:r>
                          <m:r>
                            <a:rPr lang="en-US" i="0">
                              <a:solidFill>
                                <a:prstClr val="black"/>
                              </a:solidFill>
                              <a:latin typeface="Cambria Math"/>
                              <a:ea typeface="Cambria Math"/>
                            </a:rPr>
                            <m:t>/</m:t>
                          </m:r>
                          <m:r>
                            <m:rPr>
                              <m:sty m:val="p"/>
                            </m:rPr>
                            <a:rPr lang="en-US" i="0">
                              <a:solidFill>
                                <a:prstClr val="black"/>
                              </a:solidFill>
                              <a:latin typeface="Cambria Math"/>
                              <a:ea typeface="Cambria Math"/>
                            </a:rPr>
                            <m:t>C</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69652" y="-133781"/>
                    <a:ext cx="5508367" cy="372411"/>
                  </a:xfrm>
                  <a:prstGeom prst="rect">
                    <a:avLst/>
                  </a:prstGeom>
                  <a:blipFill rotWithShape="1">
                    <a:blip r:embed="rId5"/>
                    <a:stretch>
                      <a:fillRect t="-8696" r="-996" b="-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41941" y="646744"/>
                    <a:ext cx="6586226" cy="5390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a:rPr>
                                <m:t>E</m:t>
                              </m:r>
                            </m:e>
                            <m:sub>
                              <m:r>
                                <m:rPr>
                                  <m:sty m:val="p"/>
                                </m:rPr>
                                <a:rPr lang="en-US" b="0" i="0" smtClean="0">
                                  <a:latin typeface="Cambria Math"/>
                                </a:rPr>
                                <m:t>y</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1</m:t>
                              </m:r>
                              <m:r>
                                <m:rPr>
                                  <m:sty m:val="p"/>
                                </m:rPr>
                                <a:rPr lang="en-US" b="0" i="0" smtClean="0">
                                  <a:latin typeface="Cambria Math"/>
                                </a:rPr>
                                <m:t>y</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E</m:t>
                              </m:r>
                            </m:e>
                            <m:sub>
                              <m:r>
                                <a:rPr lang="en-US" b="0" i="0" smtClean="0">
                                  <a:latin typeface="Cambria Math"/>
                                </a:rPr>
                                <m:t>2</m:t>
                              </m:r>
                              <m:r>
                                <m:rPr>
                                  <m:sty m:val="p"/>
                                </m:rPr>
                                <a:rPr lang="en-US" b="0" i="0" smtClean="0">
                                  <a:latin typeface="Cambria Math"/>
                                </a:rPr>
                                <m:t>y</m:t>
                              </m:r>
                            </m:sub>
                          </m:sSub>
                          <m:r>
                            <a:rPr lang="en-US" b="0" i="0" smtClean="0">
                              <a:latin typeface="Cambria Math"/>
                            </a:rPr>
                            <m:t>=</m:t>
                          </m:r>
                          <m:d>
                            <m:dPr>
                              <m:ctrlPr>
                                <a:rPr lang="en-US" b="0" i="1" smtClean="0">
                                  <a:solidFill>
                                    <a:prstClr val="black"/>
                                  </a:solidFill>
                                  <a:latin typeface="Cambria Math" panose="02040503050406030204" pitchFamily="18" charset="0"/>
                                  <a:ea typeface="Cambria Math"/>
                                </a:rPr>
                              </m:ctrlPr>
                            </m:dPr>
                            <m:e>
                              <m:r>
                                <a:rPr lang="en-US" i="0">
                                  <a:solidFill>
                                    <a:prstClr val="black"/>
                                  </a:solidFill>
                                  <a:latin typeface="Cambria Math"/>
                                  <a:ea typeface="Cambria Math"/>
                                </a:rPr>
                                <m:t>3.93×</m:t>
                              </m:r>
                              <m:sSup>
                                <m:sSupPr>
                                  <m:ctrlPr>
                                    <a:rPr lang="en-US"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e>
                          </m:d>
                          <m:r>
                            <a:rPr lang="en-US" b="0" i="0" smtClean="0">
                              <a:solidFill>
                                <a:prstClr val="black"/>
                              </a:solidFill>
                              <a:latin typeface="Cambria Math"/>
                              <a:ea typeface="Cambria Math"/>
                            </a:rPr>
                            <m:t>−</m:t>
                          </m:r>
                          <m:d>
                            <m:dPr>
                              <m:ctrlPr>
                                <a:rPr lang="en-US" b="0" i="1" smtClean="0">
                                  <a:solidFill>
                                    <a:prstClr val="black"/>
                                  </a:solidFill>
                                  <a:latin typeface="Cambria Math" panose="02040503050406030204" pitchFamily="18" charset="0"/>
                                  <a:ea typeface="Cambria Math"/>
                                </a:rPr>
                              </m:ctrlPr>
                            </m:dPr>
                            <m:e>
                              <m:r>
                                <a:rPr lang="en-US" i="0">
                                  <a:solidFill>
                                    <a:prstClr val="black"/>
                                  </a:solidFill>
                                  <a:latin typeface="Cambria Math"/>
                                  <a:ea typeface="Cambria Math"/>
                                </a:rPr>
                                <m:t>1.</m:t>
                              </m:r>
                              <m:r>
                                <a:rPr lang="en-US" b="0" i="0" smtClean="0">
                                  <a:solidFill>
                                    <a:prstClr val="black"/>
                                  </a:solidFill>
                                  <a:latin typeface="Cambria Math"/>
                                  <a:ea typeface="Cambria Math"/>
                                </a:rPr>
                                <m:t>44</m:t>
                              </m:r>
                              <m:r>
                                <a:rPr lang="en-US" i="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e>
                          </m:d>
                          <m:r>
                            <a:rPr lang="en-US" b="0" i="0" smtClean="0">
                              <a:solidFill>
                                <a:prstClr val="black"/>
                              </a:solidFill>
                              <a:latin typeface="Cambria Math"/>
                              <a:ea typeface="Cambria Math"/>
                            </a:rPr>
                            <m:t>=2</m:t>
                          </m:r>
                          <m:r>
                            <a:rPr lang="en-US" i="0">
                              <a:solidFill>
                                <a:prstClr val="black"/>
                              </a:solidFill>
                              <a:latin typeface="Cambria Math"/>
                              <a:ea typeface="Cambria Math"/>
                            </a:rPr>
                            <m:t>.</m:t>
                          </m:r>
                          <m:r>
                            <a:rPr lang="en-US" b="0" i="0" smtClean="0">
                              <a:solidFill>
                                <a:prstClr val="black"/>
                              </a:solidFill>
                              <a:latin typeface="Cambria Math"/>
                              <a:ea typeface="Cambria Math"/>
                            </a:rPr>
                            <m:t>49</m:t>
                          </m:r>
                          <m:r>
                            <a:rPr lang="en-US" i="0">
                              <a:solidFill>
                                <a:prstClr val="black"/>
                              </a:solidFill>
                              <a:latin typeface="Cambria Math"/>
                              <a:ea typeface="Cambria Math"/>
                            </a:rPr>
                            <m:t>×</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sty m:val="p"/>
                            </m:rPr>
                            <a:rPr lang="en-US" i="0">
                              <a:solidFill>
                                <a:prstClr val="black"/>
                              </a:solidFill>
                              <a:latin typeface="Cambria Math"/>
                              <a:ea typeface="Cambria Math"/>
                            </a:rPr>
                            <m:t>N</m:t>
                          </m:r>
                          <m:r>
                            <a:rPr lang="en-US" i="0">
                              <a:solidFill>
                                <a:prstClr val="black"/>
                              </a:solidFill>
                              <a:latin typeface="Cambria Math"/>
                              <a:ea typeface="Cambria Math"/>
                            </a:rPr>
                            <m:t>/</m:t>
                          </m:r>
                          <m:r>
                            <m:rPr>
                              <m:sty m:val="p"/>
                            </m:rPr>
                            <a:rPr lang="en-US" i="0">
                              <a:solidFill>
                                <a:prstClr val="black"/>
                              </a:solidFill>
                              <a:latin typeface="Cambria Math"/>
                              <a:ea typeface="Cambria Math"/>
                            </a:rPr>
                            <m:t>C</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41941" y="646744"/>
                    <a:ext cx="6586226" cy="539038"/>
                  </a:xfrm>
                  <a:prstGeom prst="rect">
                    <a:avLst/>
                  </a:prstGeom>
                  <a:blipFill rotWithShape="1">
                    <a:blip r:embed="rId6"/>
                    <a:stretch>
                      <a:fillRect b="-757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Rectangle 10"/>
                <p:cNvSpPr/>
                <p:nvPr/>
              </p:nvSpPr>
              <p:spPr>
                <a:xfrm>
                  <a:off x="356046" y="1287383"/>
                  <a:ext cx="7173309" cy="87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prstClr val="black"/>
                            </a:solidFill>
                            <a:latin typeface="Cambria Math"/>
                          </a:rPr>
                          <m:t>E</m:t>
                        </m:r>
                        <m:r>
                          <a:rPr lang="en-US" b="0" i="0" smtClean="0">
                            <a:solidFill>
                              <a:prstClr val="black"/>
                            </a:solidFill>
                            <a:latin typeface="Cambria Math"/>
                          </a:rPr>
                          <m:t>=</m:t>
                        </m:r>
                        <m:rad>
                          <m:radPr>
                            <m:degHide m:val="on"/>
                            <m:ctrlPr>
                              <a:rPr lang="en-US" b="0" i="1" smtClean="0">
                                <a:solidFill>
                                  <a:prstClr val="black"/>
                                </a:solidFill>
                                <a:latin typeface="Cambria Math" panose="02040503050406030204" pitchFamily="18" charset="0"/>
                              </a:rPr>
                            </m:ctrlPr>
                          </m:radPr>
                          <m:deg/>
                          <m:e>
                            <m:sSup>
                              <m:sSupPr>
                                <m:ctrlPr>
                                  <a:rPr lang="en-US" b="0" i="1" smtClean="0">
                                    <a:solidFill>
                                      <a:prstClr val="black"/>
                                    </a:solidFill>
                                    <a:latin typeface="Cambria Math" panose="02040503050406030204" pitchFamily="18" charset="0"/>
                                  </a:rPr>
                                </m:ctrlPr>
                              </m:sSup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m:rPr>
                                        <m:sty m:val="p"/>
                                      </m:rPr>
                                      <a:rPr lang="en-US" b="0" i="0" smtClean="0">
                                        <a:solidFill>
                                          <a:prstClr val="black"/>
                                        </a:solidFill>
                                        <a:latin typeface="Cambria Math"/>
                                      </a:rPr>
                                      <m:t>x</m:t>
                                    </m:r>
                                  </m:sub>
                                </m:sSub>
                              </m:e>
                              <m:sup>
                                <m:r>
                                  <a:rPr lang="en-US" b="0" i="0" smtClean="0">
                                    <a:solidFill>
                                      <a:prstClr val="black"/>
                                    </a:solidFill>
                                    <a:latin typeface="Cambria Math"/>
                                  </a:rPr>
                                  <m:t>2</m:t>
                                </m:r>
                              </m:sup>
                            </m:sSup>
                            <m:r>
                              <a:rPr lang="en-US" b="0" i="0" smtClean="0">
                                <a:solidFill>
                                  <a:prstClr val="black"/>
                                </a:solidFill>
                                <a:latin typeface="Cambria Math"/>
                              </a:rPr>
                              <m:t>+</m:t>
                            </m:r>
                            <m:sSup>
                              <m:sSupPr>
                                <m:ctrlPr>
                                  <a:rPr lang="en-US" b="0" i="1" smtClean="0">
                                    <a:solidFill>
                                      <a:prstClr val="black"/>
                                    </a:solidFill>
                                    <a:latin typeface="Cambria Math" panose="02040503050406030204" pitchFamily="18" charset="0"/>
                                  </a:rPr>
                                </m:ctrlPr>
                              </m:sSupPr>
                              <m:e>
                                <m:sSub>
                                  <m:sSubPr>
                                    <m:ctrlPr>
                                      <a:rPr lang="en-US" b="0" i="1" smtClean="0">
                                        <a:solidFill>
                                          <a:prstClr val="black"/>
                                        </a:solidFill>
                                        <a:latin typeface="Cambria Math" panose="02040503050406030204" pitchFamily="18" charset="0"/>
                                      </a:rPr>
                                    </m:ctrlPr>
                                  </m:sSubPr>
                                  <m:e>
                                    <m:r>
                                      <m:rPr>
                                        <m:sty m:val="p"/>
                                      </m:rPr>
                                      <a:rPr lang="en-US" b="0" i="0" smtClean="0">
                                        <a:solidFill>
                                          <a:prstClr val="black"/>
                                        </a:solidFill>
                                        <a:latin typeface="Cambria Math"/>
                                      </a:rPr>
                                      <m:t>E</m:t>
                                    </m:r>
                                  </m:e>
                                  <m:sub>
                                    <m:r>
                                      <m:rPr>
                                        <m:sty m:val="p"/>
                                      </m:rPr>
                                      <a:rPr lang="en-US" b="0" i="0" smtClean="0">
                                        <a:solidFill>
                                          <a:prstClr val="black"/>
                                        </a:solidFill>
                                        <a:latin typeface="Cambria Math"/>
                                      </a:rPr>
                                      <m:t>y</m:t>
                                    </m:r>
                                  </m:sub>
                                </m:sSub>
                              </m:e>
                              <m:sup>
                                <m:r>
                                  <a:rPr lang="en-US" b="0" i="0" smtClean="0">
                                    <a:solidFill>
                                      <a:prstClr val="black"/>
                                    </a:solidFill>
                                    <a:latin typeface="Cambria Math"/>
                                  </a:rPr>
                                  <m:t>2</m:t>
                                </m:r>
                              </m:sup>
                            </m:sSup>
                          </m:e>
                        </m:rad>
                        <m:r>
                          <a:rPr lang="en-US" b="0" i="0" smtClean="0">
                            <a:solidFill>
                              <a:prstClr val="black"/>
                            </a:solidFill>
                            <a:latin typeface="Cambria Math"/>
                          </a:rPr>
                          <m:t>=</m:t>
                        </m:r>
                        <m:rad>
                          <m:radPr>
                            <m:degHide m:val="on"/>
                            <m:ctrlPr>
                              <a:rPr lang="en-US" b="0" i="1" smtClean="0">
                                <a:solidFill>
                                  <a:prstClr val="black"/>
                                </a:solidFill>
                                <a:latin typeface="Cambria Math" panose="02040503050406030204" pitchFamily="18" charset="0"/>
                              </a:rPr>
                            </m:ctrlPr>
                          </m:radPr>
                          <m:deg/>
                          <m:e>
                            <m:sSup>
                              <m:sSupPr>
                                <m:ctrlPr>
                                  <a:rPr lang="en-US" b="0" i="1" smtClean="0">
                                    <a:solidFill>
                                      <a:prstClr val="black"/>
                                    </a:solidFill>
                                    <a:latin typeface="Cambria Math" panose="02040503050406030204" pitchFamily="18" charset="0"/>
                                  </a:rPr>
                                </m:ctrlPr>
                              </m:sSupPr>
                              <m:e>
                                <m:d>
                                  <m:dPr>
                                    <m:ctrlPr>
                                      <a:rPr lang="en-US" b="0" i="1" smtClean="0">
                                        <a:solidFill>
                                          <a:prstClr val="black"/>
                                        </a:solidFill>
                                        <a:latin typeface="Cambria Math" panose="02040503050406030204" pitchFamily="18" charset="0"/>
                                      </a:rPr>
                                    </m:ctrlPr>
                                  </m:dPr>
                                  <m:e>
                                    <m:r>
                                      <a:rPr lang="en-US" i="0">
                                        <a:solidFill>
                                          <a:prstClr val="black"/>
                                        </a:solidFill>
                                        <a:latin typeface="Cambria Math"/>
                                        <a:ea typeface="Cambria Math"/>
                                      </a:rPr>
                                      <m:t>1.08×</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e>
                                </m:d>
                              </m:e>
                              <m:sup>
                                <m:r>
                                  <a:rPr lang="en-US" b="0" i="0" smtClean="0">
                                    <a:solidFill>
                                      <a:prstClr val="black"/>
                                    </a:solidFill>
                                    <a:latin typeface="Cambria Math"/>
                                  </a:rPr>
                                  <m:t>2</m:t>
                                </m:r>
                              </m:sup>
                            </m:sSup>
                            <m:r>
                              <a:rPr lang="en-US" b="0" i="0" smtClean="0">
                                <a:solidFill>
                                  <a:prstClr val="black"/>
                                </a:solidFill>
                                <a:latin typeface="Cambria Math"/>
                              </a:rPr>
                              <m:t>+</m:t>
                            </m:r>
                            <m:sSup>
                              <m:sSupPr>
                                <m:ctrlPr>
                                  <a:rPr lang="en-US" b="0" i="1" smtClean="0">
                                    <a:solidFill>
                                      <a:prstClr val="black"/>
                                    </a:solidFill>
                                    <a:latin typeface="Cambria Math" panose="02040503050406030204" pitchFamily="18" charset="0"/>
                                  </a:rPr>
                                </m:ctrlPr>
                              </m:sSupPr>
                              <m:e>
                                <m:d>
                                  <m:dPr>
                                    <m:ctrlPr>
                                      <a:rPr lang="en-US" b="0" i="1" smtClean="0">
                                        <a:solidFill>
                                          <a:prstClr val="black"/>
                                        </a:solidFill>
                                        <a:latin typeface="Cambria Math" panose="02040503050406030204" pitchFamily="18" charset="0"/>
                                      </a:rPr>
                                    </m:ctrlPr>
                                  </m:dPr>
                                  <m:e>
                                    <m:r>
                                      <a:rPr lang="en-US" i="0">
                                        <a:solidFill>
                                          <a:prstClr val="black"/>
                                        </a:solidFill>
                                        <a:latin typeface="Cambria Math"/>
                                        <a:ea typeface="Cambria Math"/>
                                      </a:rPr>
                                      <m:t>2.49×</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e>
                                </m:d>
                              </m:e>
                              <m:sup>
                                <m:r>
                                  <a:rPr lang="en-US" b="0" i="0" smtClean="0">
                                    <a:solidFill>
                                      <a:prstClr val="black"/>
                                    </a:solidFill>
                                    <a:latin typeface="Cambria Math"/>
                                  </a:rPr>
                                  <m:t>2</m:t>
                                </m:r>
                              </m:sup>
                            </m:sSup>
                          </m:e>
                        </m:rad>
                        <m:r>
                          <a:rPr lang="en-US" b="0" i="0" smtClean="0">
                            <a:solidFill>
                              <a:prstClr val="black"/>
                            </a:solidFill>
                            <a:latin typeface="Cambria Math"/>
                          </a:rPr>
                          <m:t>=2.71</m:t>
                        </m:r>
                        <m:r>
                          <a:rPr lang="en-US" b="0" i="0" smtClean="0">
                            <a:solidFill>
                              <a:prstClr val="black"/>
                            </a:solidFill>
                            <a:latin typeface="Cambria Math"/>
                            <a:ea typeface="Cambria Math"/>
                          </a:rPr>
                          <m:t>×</m:t>
                        </m:r>
                        <m:sSup>
                          <m:sSupPr>
                            <m:ctrlPr>
                              <a:rPr lang="en-US" b="0" i="1" smtClean="0">
                                <a:solidFill>
                                  <a:prstClr val="black"/>
                                </a:solidFill>
                                <a:latin typeface="Cambria Math" panose="02040503050406030204" pitchFamily="18" charset="0"/>
                                <a:ea typeface="Cambria Math"/>
                              </a:rPr>
                            </m:ctrlPr>
                          </m:sSupPr>
                          <m:e>
                            <m:r>
                              <a:rPr lang="en-US" b="0" i="0" smtClean="0">
                                <a:solidFill>
                                  <a:prstClr val="black"/>
                                </a:solidFill>
                                <a:latin typeface="Cambria Math"/>
                                <a:ea typeface="Cambria Math"/>
                              </a:rPr>
                              <m:t>10</m:t>
                            </m:r>
                          </m:e>
                          <m:sup>
                            <m:r>
                              <a:rPr lang="en-US" b="0" i="0" smtClean="0">
                                <a:solidFill>
                                  <a:prstClr val="black"/>
                                </a:solidFill>
                                <a:latin typeface="Cambria Math"/>
                                <a:ea typeface="Cambria Math"/>
                              </a:rPr>
                              <m:t>5</m:t>
                            </m:r>
                          </m:sup>
                        </m:sSup>
                        <m:r>
                          <m:rPr>
                            <m:sty m:val="p"/>
                          </m:rPr>
                          <a:rPr lang="en-US" b="0" i="0" smtClean="0">
                            <a:solidFill>
                              <a:prstClr val="black"/>
                            </a:solidFill>
                            <a:latin typeface="Cambria Math"/>
                            <a:ea typeface="Cambria Math"/>
                          </a:rPr>
                          <m:t>N</m:t>
                        </m:r>
                        <m:r>
                          <a:rPr lang="en-US" b="0" i="0" smtClean="0">
                            <a:solidFill>
                              <a:prstClr val="black"/>
                            </a:solidFill>
                            <a:latin typeface="Cambria Math"/>
                            <a:ea typeface="Cambria Math"/>
                          </a:rPr>
                          <m:t>/</m:t>
                        </m:r>
                        <m:r>
                          <m:rPr>
                            <m:sty m:val="p"/>
                          </m:rPr>
                          <a:rPr lang="en-US" b="0" i="0" smtClean="0">
                            <a:solidFill>
                              <a:prstClr val="black"/>
                            </a:solidFill>
                            <a:latin typeface="Cambria Math"/>
                            <a:ea typeface="Cambria Math"/>
                          </a:rPr>
                          <m:t>C</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56046" y="1287383"/>
                  <a:ext cx="7173309" cy="874684"/>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01366" y="2252133"/>
                  <a:ext cx="4875437" cy="965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0" smtClean="0">
                            <a:solidFill>
                              <a:prstClr val="black"/>
                            </a:solidFill>
                            <a:latin typeface="Cambria Math"/>
                            <a:ea typeface="Cambria Math"/>
                          </a:rPr>
                          <m:t>∅</m:t>
                        </m:r>
                        <m:r>
                          <a:rPr lang="en-US" b="0" i="0" smtClean="0">
                            <a:solidFill>
                              <a:prstClr val="black"/>
                            </a:solidFill>
                            <a:latin typeface="Cambria Math"/>
                            <a:ea typeface="Cambria Math"/>
                          </a:rPr>
                          <m:t>=</m:t>
                        </m:r>
                        <m:func>
                          <m:funcPr>
                            <m:ctrlPr>
                              <a:rPr lang="en-US" b="0" i="1" smtClean="0">
                                <a:solidFill>
                                  <a:prstClr val="black"/>
                                </a:solidFill>
                                <a:latin typeface="Cambria Math" panose="02040503050406030204" pitchFamily="18" charset="0"/>
                                <a:ea typeface="Cambria Math"/>
                              </a:rPr>
                            </m:ctrlPr>
                          </m:funcPr>
                          <m:fName>
                            <m:sSup>
                              <m:sSupPr>
                                <m:ctrlPr>
                                  <a:rPr lang="en-US" b="0" i="1" smtClean="0">
                                    <a:solidFill>
                                      <a:prstClr val="black"/>
                                    </a:solidFill>
                                    <a:latin typeface="Cambria Math" panose="02040503050406030204" pitchFamily="18" charset="0"/>
                                    <a:ea typeface="Cambria Math"/>
                                  </a:rPr>
                                </m:ctrlPr>
                              </m:sSupPr>
                              <m:e>
                                <m:r>
                                  <m:rPr>
                                    <m:sty m:val="p"/>
                                  </m:rPr>
                                  <a:rPr lang="en-US" b="0" i="0" smtClean="0">
                                    <a:solidFill>
                                      <a:prstClr val="black"/>
                                    </a:solidFill>
                                    <a:latin typeface="Cambria Math"/>
                                    <a:ea typeface="Cambria Math"/>
                                  </a:rPr>
                                  <m:t>tan</m:t>
                                </m:r>
                              </m:e>
                              <m:sup>
                                <m:r>
                                  <a:rPr lang="en-US" b="0" i="0" smtClean="0">
                                    <a:solidFill>
                                      <a:prstClr val="black"/>
                                    </a:solidFill>
                                    <a:latin typeface="Cambria Math"/>
                                    <a:ea typeface="Cambria Math"/>
                                  </a:rPr>
                                  <m:t>−1</m:t>
                                </m:r>
                              </m:sup>
                            </m:sSup>
                          </m:fName>
                          <m:e>
                            <m:d>
                              <m:dPr>
                                <m:ctrlPr>
                                  <a:rPr lang="en-US" b="0" i="1" smtClean="0">
                                    <a:solidFill>
                                      <a:prstClr val="black"/>
                                    </a:solidFill>
                                    <a:latin typeface="Cambria Math" panose="02040503050406030204" pitchFamily="18" charset="0"/>
                                    <a:ea typeface="Cambria Math"/>
                                  </a:rPr>
                                </m:ctrlPr>
                              </m:dPr>
                              <m:e>
                                <m:f>
                                  <m:fPr>
                                    <m:ctrlPr>
                                      <a:rPr lang="en-US" b="0" i="1" smtClean="0">
                                        <a:solidFill>
                                          <a:prstClr val="black"/>
                                        </a:solidFill>
                                        <a:latin typeface="Cambria Math" panose="02040503050406030204" pitchFamily="18" charset="0"/>
                                        <a:ea typeface="Cambria Math"/>
                                      </a:rPr>
                                    </m:ctrlPr>
                                  </m:fPr>
                                  <m:num>
                                    <m:sSub>
                                      <m:sSubPr>
                                        <m:ctrlPr>
                                          <a:rPr lang="en-US" b="0" i="1" smtClean="0">
                                            <a:solidFill>
                                              <a:prstClr val="black"/>
                                            </a:solidFill>
                                            <a:latin typeface="Cambria Math" panose="02040503050406030204" pitchFamily="18" charset="0"/>
                                            <a:ea typeface="Cambria Math"/>
                                          </a:rPr>
                                        </m:ctrlPr>
                                      </m:sSubPr>
                                      <m:e>
                                        <m:r>
                                          <m:rPr>
                                            <m:sty m:val="p"/>
                                          </m:rPr>
                                          <a:rPr lang="en-US" b="0" i="0" smtClean="0">
                                            <a:solidFill>
                                              <a:prstClr val="black"/>
                                            </a:solidFill>
                                            <a:latin typeface="Cambria Math"/>
                                            <a:ea typeface="Cambria Math"/>
                                          </a:rPr>
                                          <m:t>E</m:t>
                                        </m:r>
                                      </m:e>
                                      <m:sub>
                                        <m:r>
                                          <m:rPr>
                                            <m:sty m:val="p"/>
                                          </m:rPr>
                                          <a:rPr lang="en-US" b="0" i="0" smtClean="0">
                                            <a:solidFill>
                                              <a:prstClr val="black"/>
                                            </a:solidFill>
                                            <a:latin typeface="Cambria Math"/>
                                            <a:ea typeface="Cambria Math"/>
                                          </a:rPr>
                                          <m:t>y</m:t>
                                        </m:r>
                                      </m:sub>
                                    </m:sSub>
                                  </m:num>
                                  <m:den>
                                    <m:sSub>
                                      <m:sSubPr>
                                        <m:ctrlPr>
                                          <a:rPr lang="en-US" b="0" i="1" smtClean="0">
                                            <a:solidFill>
                                              <a:prstClr val="black"/>
                                            </a:solidFill>
                                            <a:latin typeface="Cambria Math" panose="02040503050406030204" pitchFamily="18" charset="0"/>
                                            <a:ea typeface="Cambria Math"/>
                                          </a:rPr>
                                        </m:ctrlPr>
                                      </m:sSubPr>
                                      <m:e>
                                        <m:r>
                                          <m:rPr>
                                            <m:sty m:val="p"/>
                                          </m:rPr>
                                          <a:rPr lang="en-US" b="0" i="0" smtClean="0">
                                            <a:solidFill>
                                              <a:prstClr val="black"/>
                                            </a:solidFill>
                                            <a:latin typeface="Cambria Math"/>
                                            <a:ea typeface="Cambria Math"/>
                                          </a:rPr>
                                          <m:t>E</m:t>
                                        </m:r>
                                      </m:e>
                                      <m:sub>
                                        <m:r>
                                          <m:rPr>
                                            <m:sty m:val="p"/>
                                          </m:rPr>
                                          <a:rPr lang="en-US" b="0" i="0" smtClean="0">
                                            <a:solidFill>
                                              <a:prstClr val="black"/>
                                            </a:solidFill>
                                            <a:latin typeface="Cambria Math"/>
                                            <a:ea typeface="Cambria Math"/>
                                          </a:rPr>
                                          <m:t>x</m:t>
                                        </m:r>
                                      </m:sub>
                                    </m:sSub>
                                  </m:den>
                                </m:f>
                              </m:e>
                            </m:d>
                          </m:e>
                        </m:func>
                        <m:r>
                          <a:rPr lang="en-US" b="0" i="0" smtClean="0">
                            <a:solidFill>
                              <a:prstClr val="black"/>
                            </a:solidFill>
                            <a:latin typeface="Cambria Math"/>
                            <a:ea typeface="Cambria Math"/>
                          </a:rPr>
                          <m:t>=</m:t>
                        </m:r>
                        <m:func>
                          <m:funcPr>
                            <m:ctrlPr>
                              <a:rPr lang="en-US" b="0" i="1" smtClean="0">
                                <a:solidFill>
                                  <a:prstClr val="black"/>
                                </a:solidFill>
                                <a:latin typeface="Cambria Math" panose="02040503050406030204" pitchFamily="18" charset="0"/>
                                <a:ea typeface="Cambria Math"/>
                              </a:rPr>
                            </m:ctrlPr>
                          </m:funcPr>
                          <m:fName>
                            <m:sSup>
                              <m:sSupPr>
                                <m:ctrlPr>
                                  <a:rPr lang="en-US" b="0" i="1" smtClean="0">
                                    <a:solidFill>
                                      <a:prstClr val="black"/>
                                    </a:solidFill>
                                    <a:latin typeface="Cambria Math" panose="02040503050406030204" pitchFamily="18" charset="0"/>
                                    <a:ea typeface="Cambria Math"/>
                                  </a:rPr>
                                </m:ctrlPr>
                              </m:sSupPr>
                              <m:e>
                                <m:r>
                                  <m:rPr>
                                    <m:sty m:val="p"/>
                                  </m:rPr>
                                  <a:rPr lang="en-US" b="0" i="0" smtClean="0">
                                    <a:solidFill>
                                      <a:prstClr val="black"/>
                                    </a:solidFill>
                                    <a:latin typeface="Cambria Math"/>
                                    <a:ea typeface="Cambria Math"/>
                                  </a:rPr>
                                  <m:t>tan</m:t>
                                </m:r>
                              </m:e>
                              <m:sup>
                                <m:r>
                                  <a:rPr lang="en-US" b="0" i="0" smtClean="0">
                                    <a:solidFill>
                                      <a:prstClr val="black"/>
                                    </a:solidFill>
                                    <a:latin typeface="Cambria Math"/>
                                    <a:ea typeface="Cambria Math"/>
                                  </a:rPr>
                                  <m:t>−1</m:t>
                                </m:r>
                              </m:sup>
                            </m:sSup>
                          </m:fName>
                          <m:e>
                            <m:d>
                              <m:dPr>
                                <m:ctrlPr>
                                  <a:rPr lang="en-US" b="0" i="1" smtClean="0">
                                    <a:solidFill>
                                      <a:prstClr val="black"/>
                                    </a:solidFill>
                                    <a:latin typeface="Cambria Math" panose="02040503050406030204" pitchFamily="18" charset="0"/>
                                    <a:ea typeface="Cambria Math"/>
                                  </a:rPr>
                                </m:ctrlPr>
                              </m:dPr>
                              <m:e>
                                <m:f>
                                  <m:fPr>
                                    <m:ctrlPr>
                                      <a:rPr lang="en-US" b="0" i="1" smtClean="0">
                                        <a:solidFill>
                                          <a:prstClr val="black"/>
                                        </a:solidFill>
                                        <a:latin typeface="Cambria Math" panose="02040503050406030204" pitchFamily="18" charset="0"/>
                                        <a:ea typeface="Cambria Math"/>
                                      </a:rPr>
                                    </m:ctrlPr>
                                  </m:fPr>
                                  <m:num>
                                    <m:r>
                                      <a:rPr lang="en-US" i="0">
                                        <a:solidFill>
                                          <a:prstClr val="black"/>
                                        </a:solidFill>
                                        <a:latin typeface="Cambria Math"/>
                                        <a:ea typeface="Cambria Math"/>
                                      </a:rPr>
                                      <m:t>2.49×</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num>
                                  <m:den>
                                    <m:r>
                                      <a:rPr lang="en-US" i="0">
                                        <a:solidFill>
                                          <a:prstClr val="black"/>
                                        </a:solidFill>
                                        <a:latin typeface="Cambria Math"/>
                                        <a:ea typeface="Cambria Math"/>
                                      </a:rPr>
                                      <m:t>1.08×</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den>
                                </m:f>
                              </m:e>
                            </m:d>
                          </m:e>
                        </m:func>
                        <m:r>
                          <a:rPr lang="en-US" b="0" i="0" smtClean="0">
                            <a:solidFill>
                              <a:prstClr val="black"/>
                            </a:solidFill>
                            <a:latin typeface="Cambria Math"/>
                            <a:ea typeface="Cambria Math"/>
                          </a:rPr>
                          <m:t>=66.6°</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01366" y="2252133"/>
                  <a:ext cx="4875437" cy="965649"/>
                </a:xfrm>
                <a:prstGeom prst="rect">
                  <a:avLst/>
                </a:prstGeom>
                <a:blipFill rotWithShape="1">
                  <a:blip r:embed="rId8"/>
                  <a:stretch>
                    <a:fillRect/>
                  </a:stretch>
                </a:blipFill>
              </p:spPr>
              <p:txBody>
                <a:bodyPr/>
                <a:lstStyle/>
                <a:p>
                  <a:r>
                    <a:rPr lang="en-US">
                      <a:noFill/>
                    </a:rPr>
                    <a:t> </a:t>
                  </a:r>
                </a:p>
              </p:txBody>
            </p:sp>
          </mc:Fallback>
        </mc:AlternateContent>
      </p:grpSp>
      <p:grpSp>
        <p:nvGrpSpPr>
          <p:cNvPr id="15" name="Group 14"/>
          <p:cNvGrpSpPr/>
          <p:nvPr/>
        </p:nvGrpSpPr>
        <p:grpSpPr>
          <a:xfrm>
            <a:off x="510481" y="3332041"/>
            <a:ext cx="5890319" cy="839909"/>
            <a:chOff x="409327" y="2805668"/>
            <a:chExt cx="5890319" cy="1119878"/>
          </a:xfrm>
        </p:grpSpPr>
        <mc:AlternateContent xmlns:mc="http://schemas.openxmlformats.org/markup-compatibility/2006" xmlns:a14="http://schemas.microsoft.com/office/drawing/2010/main">
          <mc:Choice Requires="a14">
            <p:sp>
              <p:nvSpPr>
                <p:cNvPr id="16" name="TextBox 15"/>
                <p:cNvSpPr txBox="1"/>
                <p:nvPr/>
              </p:nvSpPr>
              <p:spPr>
                <a:xfrm>
                  <a:off x="409327" y="2805668"/>
                  <a:ext cx="4953000" cy="492442"/>
                </a:xfrm>
                <a:prstGeom prst="rect">
                  <a:avLst/>
                </a:prstGeom>
                <a:noFill/>
              </p:spPr>
              <p:txBody>
                <a:bodyPr wrap="square" rtlCol="0">
                  <a:spAutoFit/>
                </a:bodyPr>
                <a:lstStyle/>
                <a:p>
                  <a:r>
                    <a:rPr lang="en-US" dirty="0"/>
                    <a:t>(b)   F = ?  ,   q = </a:t>
                  </a:r>
                  <a14:m>
                    <m:oMath xmlns:m="http://schemas.openxmlformats.org/officeDocument/2006/math">
                      <m:r>
                        <a:rPr lang="en-US" i="1">
                          <a:latin typeface="Cambria Math"/>
                          <a:cs typeface="Times New Roman" panose="02020603050405020304" pitchFamily="18" charset="0"/>
                        </a:rPr>
                        <m:t>2.00</m:t>
                      </m:r>
                      <m:r>
                        <a:rPr lang="en-US" i="1">
                          <a:latin typeface="Cambria Math"/>
                          <a:ea typeface="Cambria Math"/>
                          <a:cs typeface="Times New Roman" panose="02020603050405020304" pitchFamily="18" charset="0"/>
                        </a:rPr>
                        <m:t>×</m:t>
                      </m:r>
                      <m:sSup>
                        <m:sSupPr>
                          <m:ctrlPr>
                            <a:rPr lang="en-US" i="1">
                              <a:latin typeface="Cambria Math" panose="02040503050406030204" pitchFamily="18" charset="0"/>
                              <a:ea typeface="Cambria Math"/>
                              <a:cs typeface="Times New Roman" panose="02020603050405020304" pitchFamily="18" charset="0"/>
                            </a:rPr>
                          </m:ctrlPr>
                        </m:sSupPr>
                        <m:e>
                          <m:r>
                            <a:rPr lang="en-US" i="1">
                              <a:latin typeface="Cambria Math"/>
                              <a:ea typeface="Cambria Math"/>
                              <a:cs typeface="Times New Roman" panose="02020603050405020304" pitchFamily="18" charset="0"/>
                            </a:rPr>
                            <m:t>10</m:t>
                          </m:r>
                        </m:e>
                        <m:sup>
                          <m:r>
                            <a:rPr lang="en-US" i="1">
                              <a:latin typeface="Cambria Math"/>
                              <a:ea typeface="Cambria Math"/>
                              <a:cs typeface="Times New Roman" panose="02020603050405020304" pitchFamily="18" charset="0"/>
                            </a:rPr>
                            <m:t>−8</m:t>
                          </m:r>
                        </m:sup>
                      </m:sSup>
                      <m:r>
                        <a:rPr lang="en-US" i="1">
                          <a:latin typeface="Cambria Math"/>
                          <a:ea typeface="Cambria Math"/>
                          <a:cs typeface="Times New Roman" panose="02020603050405020304" pitchFamily="18" charset="0"/>
                        </a:rPr>
                        <m:t>𝐶</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9327" y="2805668"/>
                  <a:ext cx="4953000" cy="492442"/>
                </a:xfrm>
                <a:prstGeom prst="rect">
                  <a:avLst/>
                </a:prstGeom>
                <a:blipFill rotWithShape="1">
                  <a:blip r:embed="rId9"/>
                  <a:stretch>
                    <a:fillRect l="-984"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35430" y="3429000"/>
                  <a:ext cx="5564216" cy="4965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F</m:t>
                        </m:r>
                        <m:r>
                          <a:rPr lang="en-US" b="0" i="0" smtClean="0">
                            <a:latin typeface="Cambria Math"/>
                          </a:rPr>
                          <m:t>=</m:t>
                        </m:r>
                        <m:r>
                          <m:rPr>
                            <m:sty m:val="p"/>
                          </m:rPr>
                          <a:rPr lang="en-US" b="0" i="0" smtClean="0">
                            <a:latin typeface="Cambria Math"/>
                          </a:rPr>
                          <m:t>qE</m:t>
                        </m:r>
                        <m:r>
                          <a:rPr lang="en-US" b="0" i="0" smtClean="0">
                            <a:latin typeface="Cambria Math"/>
                          </a:rPr>
                          <m:t>=</m:t>
                        </m:r>
                        <m:d>
                          <m:dPr>
                            <m:ctrlPr>
                              <a:rPr lang="en-US" b="0" i="1" smtClean="0">
                                <a:latin typeface="Cambria Math" panose="02040503050406030204" pitchFamily="18" charset="0"/>
                              </a:rPr>
                            </m:ctrlPr>
                          </m:dPr>
                          <m:e>
                            <m:r>
                              <a:rPr lang="en-US" i="0">
                                <a:latin typeface="Cambria Math"/>
                                <a:cs typeface="Times New Roman" panose="02020603050405020304" pitchFamily="18" charset="0"/>
                              </a:rPr>
                              <m:t>2.00</m:t>
                            </m:r>
                            <m:r>
                              <a:rPr lang="en-US" i="0">
                                <a:latin typeface="Cambria Math"/>
                                <a:ea typeface="Cambria Math"/>
                                <a:cs typeface="Times New Roman" panose="02020603050405020304" pitchFamily="18" charset="0"/>
                              </a:rPr>
                              <m:t>×</m:t>
                            </m:r>
                            <m:sSup>
                              <m:sSupPr>
                                <m:ctrlPr>
                                  <a:rPr lang="en-US" i="1">
                                    <a:latin typeface="Cambria Math" panose="02040503050406030204" pitchFamily="18" charset="0"/>
                                    <a:ea typeface="Cambria Math"/>
                                    <a:cs typeface="Times New Roman" panose="02020603050405020304" pitchFamily="18" charset="0"/>
                                  </a:rPr>
                                </m:ctrlPr>
                              </m:sSupPr>
                              <m:e>
                                <m:r>
                                  <a:rPr lang="en-US" i="0">
                                    <a:latin typeface="Cambria Math"/>
                                    <a:ea typeface="Cambria Math"/>
                                    <a:cs typeface="Times New Roman" panose="02020603050405020304" pitchFamily="18" charset="0"/>
                                  </a:rPr>
                                  <m:t>10</m:t>
                                </m:r>
                              </m:e>
                              <m:sup>
                                <m:r>
                                  <a:rPr lang="en-US" i="0">
                                    <a:latin typeface="Cambria Math"/>
                                    <a:ea typeface="Cambria Math"/>
                                    <a:cs typeface="Times New Roman" panose="02020603050405020304" pitchFamily="18" charset="0"/>
                                  </a:rPr>
                                  <m:t>−8</m:t>
                                </m:r>
                              </m:sup>
                            </m:sSup>
                          </m:e>
                        </m:d>
                        <m:d>
                          <m:dPr>
                            <m:ctrlPr>
                              <a:rPr lang="en-US" b="0" i="1" smtClean="0">
                                <a:latin typeface="Cambria Math" panose="02040503050406030204" pitchFamily="18" charset="0"/>
                              </a:rPr>
                            </m:ctrlPr>
                          </m:dPr>
                          <m:e>
                            <m:r>
                              <a:rPr lang="en-US" i="0">
                                <a:solidFill>
                                  <a:prstClr val="black"/>
                                </a:solidFill>
                                <a:latin typeface="Cambria Math"/>
                              </a:rPr>
                              <m:t>2.71</m:t>
                            </m:r>
                            <m:r>
                              <a:rPr lang="en-US" i="0">
                                <a:solidFill>
                                  <a:prstClr val="black"/>
                                </a:solidFill>
                                <a:latin typeface="Cambria Math"/>
                                <a:ea typeface="Cambria Math"/>
                              </a:rPr>
                              <m:t>×</m:t>
                            </m:r>
                            <m:sSup>
                              <m:sSupPr>
                                <m:ctrlPr>
                                  <a:rPr lang="en-US" i="1">
                                    <a:solidFill>
                                      <a:prstClr val="black"/>
                                    </a:solidFill>
                                    <a:latin typeface="Cambria Math" panose="02040503050406030204" pitchFamily="18" charset="0"/>
                                    <a:ea typeface="Cambria Math"/>
                                  </a:rPr>
                                </m:ctrlPr>
                              </m:sSupPr>
                              <m:e>
                                <m:r>
                                  <a:rPr lang="en-US" i="0">
                                    <a:solidFill>
                                      <a:prstClr val="black"/>
                                    </a:solidFill>
                                    <a:latin typeface="Cambria Math"/>
                                    <a:ea typeface="Cambria Math"/>
                                  </a:rPr>
                                  <m:t>10</m:t>
                                </m:r>
                              </m:e>
                              <m:sup>
                                <m:r>
                                  <a:rPr lang="en-US" i="0">
                                    <a:solidFill>
                                      <a:prstClr val="black"/>
                                    </a:solidFill>
                                    <a:latin typeface="Cambria Math"/>
                                    <a:ea typeface="Cambria Math"/>
                                  </a:rPr>
                                  <m:t>5</m:t>
                                </m:r>
                              </m:sup>
                            </m:sSup>
                            <m:r>
                              <m:rPr>
                                <m:nor/>
                              </m:rPr>
                              <a:rPr lang="en-US" dirty="0"/>
                              <m:t> </m:t>
                            </m:r>
                          </m:e>
                        </m:d>
                        <m:r>
                          <a:rPr lang="en-US" b="0" i="0" smtClean="0">
                            <a:latin typeface="Cambria Math"/>
                          </a:rPr>
                          <m:t>=5.42</m:t>
                        </m:r>
                        <m:r>
                          <a:rPr lang="en-US" b="0" i="0" smtClean="0">
                            <a:latin typeface="Cambria Math"/>
                            <a:ea typeface="Cambria Math"/>
                          </a:rPr>
                          <m:t>×</m:t>
                        </m:r>
                        <m:sSup>
                          <m:sSupPr>
                            <m:ctrlPr>
                              <a:rPr lang="en-US" b="0" i="1" smtClean="0">
                                <a:latin typeface="Cambria Math" panose="02040503050406030204" pitchFamily="18" charset="0"/>
                                <a:ea typeface="Cambria Math"/>
                              </a:rPr>
                            </m:ctrlPr>
                          </m:sSupPr>
                          <m:e>
                            <m:r>
                              <a:rPr lang="en-US" b="0" i="0" smtClean="0">
                                <a:latin typeface="Cambria Math"/>
                                <a:ea typeface="Cambria Math"/>
                              </a:rPr>
                              <m:t>10</m:t>
                            </m:r>
                          </m:e>
                          <m:sup>
                            <m:r>
                              <a:rPr lang="en-US" b="0" i="0" smtClean="0">
                                <a:latin typeface="Cambria Math"/>
                                <a:ea typeface="Cambria Math"/>
                              </a:rPr>
                              <m:t>−3</m:t>
                            </m:r>
                          </m:sup>
                        </m:sSup>
                        <m:r>
                          <m:rPr>
                            <m:sty m:val="p"/>
                          </m:rPr>
                          <a:rPr lang="en-US" b="0" i="0" smtClean="0">
                            <a:latin typeface="Cambria Math"/>
                            <a:ea typeface="Cambria Math"/>
                          </a:rPr>
                          <m:t>N</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35430" y="3429000"/>
                  <a:ext cx="5564216" cy="496546"/>
                </a:xfrm>
                <a:prstGeom prst="rect">
                  <a:avLst/>
                </a:prstGeom>
                <a:blipFill rotWithShape="1">
                  <a:blip r:embed="rId10"/>
                  <a:stretch>
                    <a:fillRect t="-6557" r="-986" b="-26230"/>
                  </a:stretch>
                </a:blipFill>
              </p:spPr>
              <p:txBody>
                <a:bodyPr/>
                <a:lstStyle/>
                <a:p>
                  <a:r>
                    <a:rPr lang="en-US">
                      <a:noFill/>
                    </a:rPr>
                    <a:t> </a:t>
                  </a:r>
                </a:p>
              </p:txBody>
            </p:sp>
          </mc:Fallback>
        </mc:AlternateContent>
      </p:grpSp>
      <p:sp>
        <p:nvSpPr>
          <p:cNvPr id="19" name="Date Placeholder 18"/>
          <p:cNvSpPr>
            <a:spLocks noGrp="1"/>
          </p:cNvSpPr>
          <p:nvPr>
            <p:ph type="dt" sz="half" idx="10"/>
          </p:nvPr>
        </p:nvSpPr>
        <p:spPr/>
        <p:txBody>
          <a:bodyPr/>
          <a:lstStyle/>
          <a:p>
            <a:fld id="{3DB18948-2E77-4B11-A637-5C4AC94665AE}" type="datetime1">
              <a:rPr lang="en-US" smtClean="0"/>
              <a:t>5/24/2022</a:t>
            </a:fld>
            <a:endParaRPr lang="en-US"/>
          </a:p>
        </p:txBody>
      </p:sp>
      <p:sp>
        <p:nvSpPr>
          <p:cNvPr id="20" name="Footer Placeholder 19"/>
          <p:cNvSpPr>
            <a:spLocks noGrp="1"/>
          </p:cNvSpPr>
          <p:nvPr>
            <p:ph type="ftr" sz="quarter" idx="11"/>
          </p:nvPr>
        </p:nvSpPr>
        <p:spPr/>
        <p:txBody>
          <a:bodyPr/>
          <a:lstStyle/>
          <a:p>
            <a:r>
              <a:rPr lang="en-US"/>
              <a:t>Topic 15/Physics Department / UCSY</a:t>
            </a:r>
          </a:p>
        </p:txBody>
      </p:sp>
      <p:sp>
        <p:nvSpPr>
          <p:cNvPr id="21" name="Slide Number Placeholder 20"/>
          <p:cNvSpPr>
            <a:spLocks noGrp="1"/>
          </p:cNvSpPr>
          <p:nvPr>
            <p:ph type="sldNum" sz="quarter" idx="12"/>
          </p:nvPr>
        </p:nvSpPr>
        <p:spPr/>
        <p:txBody>
          <a:bodyPr/>
          <a:lstStyle/>
          <a:p>
            <a:fld id="{707EF3C6-B130-421E-814F-9C07AF5FF370}" type="slidenum">
              <a:rPr lang="en-US" smtClean="0"/>
              <a:pPr/>
              <a:t>9</a:t>
            </a:fld>
            <a:endParaRPr lang="en-US"/>
          </a:p>
        </p:txBody>
      </p:sp>
      <p:sp>
        <p:nvSpPr>
          <p:cNvPr id="22" name="Left Arrow 21"/>
          <p:cNvSpPr/>
          <p:nvPr/>
        </p:nvSpPr>
        <p:spPr>
          <a:xfrm>
            <a:off x="5793983" y="2584512"/>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Left Arrow 22"/>
          <p:cNvSpPr/>
          <p:nvPr/>
        </p:nvSpPr>
        <p:spPr>
          <a:xfrm>
            <a:off x="7980239" y="1798484"/>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Left Arrow 23"/>
          <p:cNvSpPr/>
          <p:nvPr/>
        </p:nvSpPr>
        <p:spPr>
          <a:xfrm>
            <a:off x="6513146" y="3910784"/>
            <a:ext cx="606817" cy="14992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699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6745147</TotalTime>
  <Words>2526</Words>
  <Application>Microsoft Office PowerPoint</Application>
  <PresentationFormat>On-screen Show (16:9)</PresentationFormat>
  <Paragraphs>246</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Cambria Math</vt:lpstr>
      <vt:lpstr>Constantia</vt:lpstr>
      <vt:lpstr>Times New Roman</vt:lpstr>
      <vt:lpstr>Wingdings</vt:lpstr>
      <vt:lpstr>Wingdings 2</vt: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15Electric Forces and Fields</dc:title>
  <dc:creator>Moe Sandar Aung</dc:creator>
  <cp:lastModifiedBy>Yan Soe</cp:lastModifiedBy>
  <cp:revision>227</cp:revision>
  <dcterms:created xsi:type="dcterms:W3CDTF">2021-10-22T02:52:36Z</dcterms:created>
  <dcterms:modified xsi:type="dcterms:W3CDTF">2022-05-24T15:26:08Z</dcterms:modified>
</cp:coreProperties>
</file>